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19"/>
  </p:notesMasterIdLst>
  <p:handoutMasterIdLst>
    <p:handoutMasterId r:id="rId20"/>
  </p:handoutMasterIdLst>
  <p:sldIdLst>
    <p:sldId id="682" r:id="rId3"/>
    <p:sldId id="683" r:id="rId4"/>
    <p:sldId id="693" r:id="rId5"/>
    <p:sldId id="706" r:id="rId6"/>
    <p:sldId id="696" r:id="rId7"/>
    <p:sldId id="707" r:id="rId8"/>
    <p:sldId id="694" r:id="rId9"/>
    <p:sldId id="702" r:id="rId10"/>
    <p:sldId id="685" r:id="rId11"/>
    <p:sldId id="704" r:id="rId12"/>
    <p:sldId id="705" r:id="rId13"/>
    <p:sldId id="700" r:id="rId14"/>
    <p:sldId id="697" r:id="rId15"/>
    <p:sldId id="708" r:id="rId16"/>
    <p:sldId id="699" r:id="rId17"/>
    <p:sldId id="703" r:id="rId18"/>
  </p:sldIdLst>
  <p:sldSz cx="9144000" cy="6858000" type="screen4x3"/>
  <p:notesSz cx="7077075" cy="9004300"/>
  <p:defaultTextStyle>
    <a:defPPr>
      <a:defRPr lang="en-US"/>
    </a:defPPr>
    <a:lvl1pPr algn="ctr" rtl="0" fontAlgn="base">
      <a:spcBef>
        <a:spcPct val="0"/>
      </a:spcBef>
      <a:spcAft>
        <a:spcPct val="0"/>
      </a:spcAft>
      <a:defRPr sz="2400" kern="1200">
        <a:solidFill>
          <a:schemeClr val="tx1"/>
        </a:solidFill>
        <a:latin typeface="TradeGothicLHBoldExtended" pitchFamily="2" charset="0"/>
        <a:ea typeface="+mn-ea"/>
        <a:cs typeface="+mn-cs"/>
      </a:defRPr>
    </a:lvl1pPr>
    <a:lvl2pPr marL="457200" algn="ctr" rtl="0" fontAlgn="base">
      <a:spcBef>
        <a:spcPct val="0"/>
      </a:spcBef>
      <a:spcAft>
        <a:spcPct val="0"/>
      </a:spcAft>
      <a:defRPr sz="2400" kern="1200">
        <a:solidFill>
          <a:schemeClr val="tx1"/>
        </a:solidFill>
        <a:latin typeface="TradeGothicLHBoldExtended" pitchFamily="2" charset="0"/>
        <a:ea typeface="+mn-ea"/>
        <a:cs typeface="+mn-cs"/>
      </a:defRPr>
    </a:lvl2pPr>
    <a:lvl3pPr marL="914400" algn="ctr" rtl="0" fontAlgn="base">
      <a:spcBef>
        <a:spcPct val="0"/>
      </a:spcBef>
      <a:spcAft>
        <a:spcPct val="0"/>
      </a:spcAft>
      <a:defRPr sz="2400" kern="1200">
        <a:solidFill>
          <a:schemeClr val="tx1"/>
        </a:solidFill>
        <a:latin typeface="TradeGothicLHBoldExtended" pitchFamily="2" charset="0"/>
        <a:ea typeface="+mn-ea"/>
        <a:cs typeface="+mn-cs"/>
      </a:defRPr>
    </a:lvl3pPr>
    <a:lvl4pPr marL="1371600" algn="ctr" rtl="0" fontAlgn="base">
      <a:spcBef>
        <a:spcPct val="0"/>
      </a:spcBef>
      <a:spcAft>
        <a:spcPct val="0"/>
      </a:spcAft>
      <a:defRPr sz="2400" kern="1200">
        <a:solidFill>
          <a:schemeClr val="tx1"/>
        </a:solidFill>
        <a:latin typeface="TradeGothicLHBoldExtended" pitchFamily="2" charset="0"/>
        <a:ea typeface="+mn-ea"/>
        <a:cs typeface="+mn-cs"/>
      </a:defRPr>
    </a:lvl4pPr>
    <a:lvl5pPr marL="1828800" algn="ctr" rtl="0" fontAlgn="base">
      <a:spcBef>
        <a:spcPct val="0"/>
      </a:spcBef>
      <a:spcAft>
        <a:spcPct val="0"/>
      </a:spcAft>
      <a:defRPr sz="2400" kern="1200">
        <a:solidFill>
          <a:schemeClr val="tx1"/>
        </a:solidFill>
        <a:latin typeface="TradeGothicLHBoldExtended" pitchFamily="2" charset="0"/>
        <a:ea typeface="+mn-ea"/>
        <a:cs typeface="+mn-cs"/>
      </a:defRPr>
    </a:lvl5pPr>
    <a:lvl6pPr marL="2286000" algn="l" defTabSz="914400" rtl="0" eaLnBrk="1" latinLnBrk="0" hangingPunct="1">
      <a:defRPr sz="2400" kern="1200">
        <a:solidFill>
          <a:schemeClr val="tx1"/>
        </a:solidFill>
        <a:latin typeface="TradeGothicLHBoldExtended" pitchFamily="2" charset="0"/>
        <a:ea typeface="+mn-ea"/>
        <a:cs typeface="+mn-cs"/>
      </a:defRPr>
    </a:lvl6pPr>
    <a:lvl7pPr marL="2743200" algn="l" defTabSz="914400" rtl="0" eaLnBrk="1" latinLnBrk="0" hangingPunct="1">
      <a:defRPr sz="2400" kern="1200">
        <a:solidFill>
          <a:schemeClr val="tx1"/>
        </a:solidFill>
        <a:latin typeface="TradeGothicLHBoldExtended" pitchFamily="2" charset="0"/>
        <a:ea typeface="+mn-ea"/>
        <a:cs typeface="+mn-cs"/>
      </a:defRPr>
    </a:lvl7pPr>
    <a:lvl8pPr marL="3200400" algn="l" defTabSz="914400" rtl="0" eaLnBrk="1" latinLnBrk="0" hangingPunct="1">
      <a:defRPr sz="2400" kern="1200">
        <a:solidFill>
          <a:schemeClr val="tx1"/>
        </a:solidFill>
        <a:latin typeface="TradeGothicLHBoldExtended" pitchFamily="2" charset="0"/>
        <a:ea typeface="+mn-ea"/>
        <a:cs typeface="+mn-cs"/>
      </a:defRPr>
    </a:lvl8pPr>
    <a:lvl9pPr marL="3657600" algn="l" defTabSz="914400" rtl="0" eaLnBrk="1" latinLnBrk="0" hangingPunct="1">
      <a:defRPr sz="2400" kern="1200">
        <a:solidFill>
          <a:schemeClr val="tx1"/>
        </a:solidFill>
        <a:latin typeface="TradeGothicLHBoldExtended"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1966FF"/>
    <a:srgbClr val="008000"/>
    <a:srgbClr val="009900"/>
    <a:srgbClr val="FFFF00"/>
    <a:srgbClr val="660066"/>
    <a:srgbClr val="4382FF"/>
    <a:srgbClr val="85AE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26" autoAdjust="0"/>
    <p:restoredTop sz="92749" autoAdjust="0"/>
  </p:normalViewPr>
  <p:slideViewPr>
    <p:cSldViewPr snapToGrid="0" snapToObjects="1">
      <p:cViewPr varScale="1">
        <p:scale>
          <a:sx n="71" d="100"/>
          <a:sy n="71" d="100"/>
        </p:scale>
        <p:origin x="-6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5" d="100"/>
          <a:sy n="75" d="100"/>
        </p:scale>
        <p:origin x="-2064" y="-84"/>
      </p:cViewPr>
      <p:guideLst>
        <p:guide orient="horz" pos="2836"/>
        <p:guide pos="223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67050" cy="450850"/>
          </a:xfrm>
          <a:prstGeom prst="rect">
            <a:avLst/>
          </a:prstGeom>
          <a:noFill/>
          <a:ln w="9525">
            <a:noFill/>
            <a:miter lim="800000"/>
            <a:headEnd/>
            <a:tailEnd/>
          </a:ln>
          <a:effectLst/>
        </p:spPr>
        <p:txBody>
          <a:bodyPr vert="horz" wrap="square" lIns="91016" tIns="45509" rIns="91016" bIns="45509" numCol="1" anchor="t"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3315" name="Rectangle 3"/>
          <p:cNvSpPr>
            <a:spLocks noGrp="1" noChangeArrowheads="1"/>
          </p:cNvSpPr>
          <p:nvPr>
            <p:ph type="dt" sz="quarter" idx="1"/>
          </p:nvPr>
        </p:nvSpPr>
        <p:spPr bwMode="auto">
          <a:xfrm>
            <a:off x="4010025" y="0"/>
            <a:ext cx="3067050" cy="450850"/>
          </a:xfrm>
          <a:prstGeom prst="rect">
            <a:avLst/>
          </a:prstGeom>
          <a:noFill/>
          <a:ln w="9525">
            <a:noFill/>
            <a:miter lim="800000"/>
            <a:headEnd/>
            <a:tailEnd/>
          </a:ln>
          <a:effectLst/>
        </p:spPr>
        <p:txBody>
          <a:bodyPr vert="horz" wrap="square" lIns="91016" tIns="45509" rIns="91016" bIns="45509"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13316" name="Rectangle 4"/>
          <p:cNvSpPr>
            <a:spLocks noGrp="1" noChangeArrowheads="1"/>
          </p:cNvSpPr>
          <p:nvPr>
            <p:ph type="ftr" sz="quarter" idx="2"/>
          </p:nvPr>
        </p:nvSpPr>
        <p:spPr bwMode="auto">
          <a:xfrm>
            <a:off x="0" y="8553450"/>
            <a:ext cx="3067050" cy="450850"/>
          </a:xfrm>
          <a:prstGeom prst="rect">
            <a:avLst/>
          </a:prstGeom>
          <a:noFill/>
          <a:ln w="9525">
            <a:noFill/>
            <a:miter lim="800000"/>
            <a:headEnd/>
            <a:tailEnd/>
          </a:ln>
          <a:effectLst/>
        </p:spPr>
        <p:txBody>
          <a:bodyPr vert="horz" wrap="square" lIns="91016" tIns="45509" rIns="91016" bIns="45509" numCol="1" anchor="b"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3317" name="Rectangle 5"/>
          <p:cNvSpPr>
            <a:spLocks noGrp="1" noChangeArrowheads="1"/>
          </p:cNvSpPr>
          <p:nvPr>
            <p:ph type="sldNum" sz="quarter" idx="3"/>
          </p:nvPr>
        </p:nvSpPr>
        <p:spPr bwMode="auto">
          <a:xfrm>
            <a:off x="4010025" y="8553450"/>
            <a:ext cx="3067050" cy="450850"/>
          </a:xfrm>
          <a:prstGeom prst="rect">
            <a:avLst/>
          </a:prstGeom>
          <a:noFill/>
          <a:ln w="9525">
            <a:noFill/>
            <a:miter lim="800000"/>
            <a:headEnd/>
            <a:tailEnd/>
          </a:ln>
          <a:effectLst/>
        </p:spPr>
        <p:txBody>
          <a:bodyPr vert="horz" wrap="square" lIns="91016" tIns="45509" rIns="91016" bIns="45509" numCol="1" anchor="b" anchorCtr="0" compatLnSpc="1">
            <a:prstTxWarp prst="textNoShape">
              <a:avLst/>
            </a:prstTxWarp>
          </a:bodyPr>
          <a:lstStyle>
            <a:lvl1pPr algn="r">
              <a:defRPr sz="1200">
                <a:latin typeface="Times New Roman" pitchFamily="18" charset="0"/>
              </a:defRPr>
            </a:lvl1pPr>
          </a:lstStyle>
          <a:p>
            <a:pPr>
              <a:defRPr/>
            </a:pPr>
            <a:fld id="{81ED4D56-B297-41D9-8071-029FF5B52B0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67050" cy="450850"/>
          </a:xfrm>
          <a:prstGeom prst="rect">
            <a:avLst/>
          </a:prstGeom>
          <a:noFill/>
          <a:ln w="9525">
            <a:noFill/>
            <a:miter lim="800000"/>
            <a:headEnd/>
            <a:tailEnd/>
          </a:ln>
          <a:effectLst/>
        </p:spPr>
        <p:txBody>
          <a:bodyPr vert="horz" wrap="square" lIns="91016" tIns="45509" rIns="91016" bIns="45509" numCol="1" anchor="t" anchorCtr="0" compatLnSpc="1">
            <a:prstTxWarp prst="textNoShape">
              <a:avLst/>
            </a:prstTxWarp>
          </a:bodyPr>
          <a:lstStyle>
            <a:lvl1pPr algn="l">
              <a:defRPr sz="12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4010025" y="0"/>
            <a:ext cx="3067050" cy="450850"/>
          </a:xfrm>
          <a:prstGeom prst="rect">
            <a:avLst/>
          </a:prstGeom>
          <a:noFill/>
          <a:ln w="9525">
            <a:noFill/>
            <a:miter lim="800000"/>
            <a:headEnd/>
            <a:tailEnd/>
          </a:ln>
          <a:effectLst/>
        </p:spPr>
        <p:txBody>
          <a:bodyPr vert="horz" wrap="square" lIns="91016" tIns="45509" rIns="91016" bIns="45509"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2532" name="Rectangle 4"/>
          <p:cNvSpPr>
            <a:spLocks noChangeArrowheads="1" noTextEdit="1"/>
          </p:cNvSpPr>
          <p:nvPr>
            <p:ph type="sldImg" idx="2"/>
          </p:nvPr>
        </p:nvSpPr>
        <p:spPr bwMode="auto">
          <a:xfrm>
            <a:off x="1287463" y="674688"/>
            <a:ext cx="4502150" cy="337661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46150" y="4275138"/>
            <a:ext cx="5184775" cy="4054475"/>
          </a:xfrm>
          <a:prstGeom prst="rect">
            <a:avLst/>
          </a:prstGeom>
          <a:noFill/>
          <a:ln w="9525">
            <a:noFill/>
            <a:miter lim="800000"/>
            <a:headEnd/>
            <a:tailEnd/>
          </a:ln>
          <a:effectLst/>
        </p:spPr>
        <p:txBody>
          <a:bodyPr vert="horz" wrap="square" lIns="91016" tIns="45509" rIns="91016" bIns="4550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553450"/>
            <a:ext cx="3067050" cy="450850"/>
          </a:xfrm>
          <a:prstGeom prst="rect">
            <a:avLst/>
          </a:prstGeom>
          <a:noFill/>
          <a:ln w="9525">
            <a:noFill/>
            <a:miter lim="800000"/>
            <a:headEnd/>
            <a:tailEnd/>
          </a:ln>
          <a:effectLst/>
        </p:spPr>
        <p:txBody>
          <a:bodyPr vert="horz" wrap="square" lIns="91016" tIns="45509" rIns="91016" bIns="45509" numCol="1" anchor="b" anchorCtr="0" compatLnSpc="1">
            <a:prstTxWarp prst="textNoShape">
              <a:avLst/>
            </a:prstTxWarp>
          </a:bodyPr>
          <a:lstStyle>
            <a:lvl1pPr algn="l">
              <a:defRPr sz="120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4010025" y="8553450"/>
            <a:ext cx="3067050" cy="450850"/>
          </a:xfrm>
          <a:prstGeom prst="rect">
            <a:avLst/>
          </a:prstGeom>
          <a:noFill/>
          <a:ln w="9525">
            <a:noFill/>
            <a:miter lim="800000"/>
            <a:headEnd/>
            <a:tailEnd/>
          </a:ln>
          <a:effectLst/>
        </p:spPr>
        <p:txBody>
          <a:bodyPr vert="horz" wrap="square" lIns="91016" tIns="45509" rIns="91016" bIns="45509" numCol="1" anchor="b" anchorCtr="0" compatLnSpc="1">
            <a:prstTxWarp prst="textNoShape">
              <a:avLst/>
            </a:prstTxWarp>
          </a:bodyPr>
          <a:lstStyle>
            <a:lvl1pPr algn="r">
              <a:defRPr sz="1200">
                <a:latin typeface="Times New Roman" pitchFamily="18" charset="0"/>
              </a:defRPr>
            </a:lvl1pPr>
          </a:lstStyle>
          <a:p>
            <a:pPr>
              <a:defRPr/>
            </a:pPr>
            <a:fld id="{3F7E71B8-727B-4EE2-896B-A72669BC58C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E593CCE-EA4A-4EA7-B61F-7AC224829978}" type="slidenum">
              <a:rPr lang="en-US" smtClean="0"/>
              <a:pPr/>
              <a:t>1</a:t>
            </a:fld>
            <a:endParaRPr lang="en-US" smtClean="0"/>
          </a:p>
        </p:txBody>
      </p:sp>
      <p:sp>
        <p:nvSpPr>
          <p:cNvPr id="23555" name="Rectangle 2"/>
          <p:cNvSpPr>
            <a:spLocks noChangeArrowheads="1" noTextEdit="1"/>
          </p:cNvSpPr>
          <p:nvPr>
            <p:ph type="sldImg"/>
          </p:nvPr>
        </p:nvSpPr>
        <p:spPr>
          <a:xfrm>
            <a:off x="1249363" y="230188"/>
            <a:ext cx="4535487" cy="3402012"/>
          </a:xfrm>
          <a:ln/>
        </p:spPr>
      </p:sp>
      <p:sp>
        <p:nvSpPr>
          <p:cNvPr id="23556" name="Rectangle 3"/>
          <p:cNvSpPr>
            <a:spLocks noGrp="1" noChangeArrowheads="1"/>
          </p:cNvSpPr>
          <p:nvPr>
            <p:ph type="body" idx="1"/>
          </p:nvPr>
        </p:nvSpPr>
        <p:spPr>
          <a:xfrm>
            <a:off x="452438" y="3816350"/>
            <a:ext cx="6240462" cy="4922838"/>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pPr eaLnBrk="1" hangingPunct="1">
              <a:spcBef>
                <a:spcPct val="0"/>
              </a:spcBef>
            </a:pPr>
            <a:r>
              <a:rPr lang="en-US" i="1" smtClean="0"/>
              <a:t>Purpose: Another key driver for NOAA is the formation of its Climate Service.  Accurate information is clearly a foundation of this effort and one in which data documentation will be critically important.</a:t>
            </a:r>
          </a:p>
          <a:p>
            <a:pPr eaLnBrk="1" hangingPunct="1">
              <a:spcBef>
                <a:spcPct val="0"/>
              </a:spcBef>
            </a:pPr>
            <a:endParaRPr lang="en-US" i="1" smtClean="0"/>
          </a:p>
          <a:p>
            <a:pPr eaLnBrk="1" hangingPunct="1">
              <a:spcBef>
                <a:spcPct val="0"/>
              </a:spcBef>
              <a:buFontTx/>
              <a:buChar char="•"/>
            </a:pPr>
            <a:r>
              <a:rPr lang="en-US" smtClean="0"/>
              <a:t> NOTE: Metadata is required for inclusion of any dataset, report, or other product in the portal.</a:t>
            </a:r>
          </a:p>
          <a:p>
            <a:endParaRPr lang="en-US" smtClean="0"/>
          </a:p>
        </p:txBody>
      </p:sp>
      <p:sp>
        <p:nvSpPr>
          <p:cNvPr id="24580" name="Slide Number Placeholder 3"/>
          <p:cNvSpPr>
            <a:spLocks noGrp="1"/>
          </p:cNvSpPr>
          <p:nvPr>
            <p:ph type="sldNum" sz="quarter" idx="5"/>
          </p:nvPr>
        </p:nvSpPr>
        <p:spPr>
          <a:noFill/>
        </p:spPr>
        <p:txBody>
          <a:bodyPr/>
          <a:lstStyle/>
          <a:p>
            <a:fld id="{5A5B0885-49C8-403D-9882-0ADB915E713B}"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2524F75A-8D3B-459D-AB8D-A71B8E76EEEB}" type="slidenum">
              <a:rPr lang="en-US" smtClean="0"/>
              <a:pPr/>
              <a:t>8</a:t>
            </a:fld>
            <a:endParaRPr lang="en-US" smtClean="0"/>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r>
              <a:rPr lang="en-US" smtClean="0"/>
              <a:t>Definitions:</a:t>
            </a:r>
          </a:p>
          <a:p>
            <a:r>
              <a:rPr lang="en-US" smtClean="0"/>
              <a:t>Enterprise=government and private sector</a:t>
            </a:r>
          </a:p>
          <a:p>
            <a:r>
              <a:rPr lang="en-US" smtClean="0"/>
              <a:t>Core Partners = emergency management community + government partners + media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9DFA696A-C0A1-49DC-B1E4-9C3DCD792937}" type="slidenum">
              <a:rPr lang="en-US" smtClean="0"/>
              <a:pPr/>
              <a:t>10</a:t>
            </a:fld>
            <a:endParaRPr lang="en-US"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marL="228600" indent="-228600">
              <a:buFontTx/>
              <a:buAutoNum type="arabicParenBoth"/>
            </a:pPr>
            <a:r>
              <a:rPr lang="en-US" sz="1800" smtClean="0"/>
              <a:t> Observing Systems and Models are driving bandwidth growth</a:t>
            </a:r>
          </a:p>
          <a:p>
            <a:pPr marL="687388" lvl="1" indent="-228600">
              <a:buFontTx/>
              <a:buAutoNum type="arabicParenBoth"/>
            </a:pPr>
            <a:r>
              <a:rPr lang="en-US" sz="1800" smtClean="0"/>
              <a:t> Exponential growth over the next decade</a:t>
            </a:r>
          </a:p>
          <a:p>
            <a:pPr marL="228600" indent="-228600">
              <a:buFontTx/>
              <a:buAutoNum type="arabicParenBoth"/>
            </a:pPr>
            <a:r>
              <a:rPr lang="en-US" sz="1800" smtClean="0"/>
              <a:t> IT Infrastructure Plan Supports Enabling the forecaster for Day 1 products</a:t>
            </a:r>
          </a:p>
          <a:p>
            <a:pPr marL="228600" indent="-228600">
              <a:buFontTx/>
              <a:buAutoNum type="arabicParenBoth"/>
            </a:pPr>
            <a:r>
              <a:rPr lang="en-US" sz="1800" smtClean="0"/>
              <a:t> Cannot build anything more due to limitations</a:t>
            </a:r>
          </a:p>
          <a:p>
            <a:pPr marL="687388" lvl="1" indent="-228600">
              <a:buFontTx/>
              <a:buAutoNum type="arabicParenBoth"/>
            </a:pPr>
            <a:r>
              <a:rPr lang="en-US" sz="1800" smtClean="0"/>
              <a:t> Planning vision </a:t>
            </a:r>
          </a:p>
          <a:p>
            <a:pPr marL="687388" lvl="1" indent="-228600">
              <a:buFontTx/>
              <a:buAutoNum type="arabicParenBoth"/>
            </a:pPr>
            <a:r>
              <a:rPr lang="en-US" sz="1800" smtClean="0"/>
              <a:t> Cannot afford anything else in this fiscal environment</a:t>
            </a:r>
          </a:p>
          <a:p>
            <a:pPr marL="228600" indent="-228600"/>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C779FD34-94DB-4087-ABAD-617A19291053}" type="slidenum">
              <a:rPr lang="en-US" smtClean="0"/>
              <a:pPr/>
              <a:t>11</a:t>
            </a:fld>
            <a:endParaRPr lang="en-US" smtClean="0"/>
          </a:p>
        </p:txBody>
      </p:sp>
      <p:sp>
        <p:nvSpPr>
          <p:cNvPr id="27651" name="Slide Image Placeholder 1"/>
          <p:cNvSpPr>
            <a:spLocks noGrp="1" noRot="1" noChangeAspect="1" noTextEdit="1"/>
          </p:cNvSpPr>
          <p:nvPr>
            <p:ph type="sldImg"/>
          </p:nvPr>
        </p:nvSpPr>
        <p:spPr>
          <a:ln/>
        </p:spPr>
      </p:sp>
      <p:sp>
        <p:nvSpPr>
          <p:cNvPr id="27652" name="Notes Placeholder 2"/>
          <p:cNvSpPr>
            <a:spLocks noGrp="1"/>
          </p:cNvSpPr>
          <p:nvPr>
            <p:ph type="body" idx="1"/>
          </p:nvPr>
        </p:nvSpPr>
        <p:spPr>
          <a:noFill/>
          <a:ln/>
        </p:spPr>
        <p:txBody>
          <a:bodyPr lIns="91703" tIns="45852" rIns="91703" bIns="45852"/>
          <a:lstStyle/>
          <a:p>
            <a:pPr>
              <a:spcBef>
                <a:spcPct val="0"/>
              </a:spcBef>
            </a:pPr>
            <a:r>
              <a:rPr lang="en-US" i="1" smtClean="0"/>
              <a:t>Purpose: The purpose of this slide is to highlight some of the environmental information management challenges facing NOAA.</a:t>
            </a:r>
          </a:p>
          <a:p>
            <a:pPr>
              <a:spcBef>
                <a:spcPct val="0"/>
              </a:spcBef>
            </a:pPr>
            <a:r>
              <a:rPr lang="en-US" smtClean="0"/>
              <a:t> </a:t>
            </a:r>
          </a:p>
          <a:p>
            <a:pPr>
              <a:spcBef>
                <a:spcPct val="0"/>
              </a:spcBef>
              <a:buFontTx/>
              <a:buChar char="•"/>
            </a:pPr>
            <a:r>
              <a:rPr lang="en-US" smtClean="0"/>
              <a:t> NOAA covers a broad scope of environmental observing and data stewardship of any federal agency</a:t>
            </a:r>
          </a:p>
          <a:p>
            <a:pPr>
              <a:spcBef>
                <a:spcPct val="0"/>
              </a:spcBef>
              <a:buFontTx/>
              <a:buChar char="•"/>
            </a:pPr>
            <a:endParaRPr lang="en-US" smtClean="0"/>
          </a:p>
          <a:p>
            <a:pPr>
              <a:spcBef>
                <a:spcPct val="0"/>
              </a:spcBef>
              <a:buFontTx/>
              <a:buChar char="•"/>
            </a:pPr>
            <a:r>
              <a:rPr lang="en-US" smtClean="0"/>
              <a:t> NOAA maintains and makes use of the information from over 150 different observing systems and collects 4-5 Pb/year of environmental observations from state variables to chemical constituents to fish populations</a:t>
            </a:r>
          </a:p>
          <a:p>
            <a:pPr>
              <a:spcBef>
                <a:spcPct val="0"/>
              </a:spcBef>
              <a:buFontTx/>
              <a:buChar char="-"/>
            </a:pPr>
            <a:endParaRPr lang="en-US" smtClean="0"/>
          </a:p>
          <a:p>
            <a:pPr>
              <a:spcBef>
                <a:spcPct val="0"/>
              </a:spcBef>
              <a:buFontTx/>
              <a:buChar char="•"/>
            </a:pPr>
            <a:r>
              <a:rPr lang="en-US" smtClean="0"/>
              <a:t> Managing these data is a challenge:</a:t>
            </a:r>
          </a:p>
          <a:p>
            <a:pPr lvl="1">
              <a:spcBef>
                <a:spcPct val="0"/>
              </a:spcBef>
              <a:buFontTx/>
              <a:buChar char="•"/>
            </a:pPr>
            <a:r>
              <a:rPr lang="en-US" smtClean="0"/>
              <a:t> But the challenge is no longer the volume of data as once feared</a:t>
            </a:r>
          </a:p>
          <a:p>
            <a:pPr lvl="1">
              <a:spcBef>
                <a:spcPct val="0"/>
              </a:spcBef>
              <a:buFontTx/>
              <a:buChar char="•"/>
            </a:pPr>
            <a:r>
              <a:rPr lang="en-US" smtClean="0"/>
              <a:t> Making data available in formats that are useful to users both inside and external to NOAA</a:t>
            </a:r>
          </a:p>
        </p:txBody>
      </p:sp>
      <p:sp>
        <p:nvSpPr>
          <p:cNvPr id="27653" name="Slide Number Placeholder 3"/>
          <p:cNvSpPr txBox="1">
            <a:spLocks noGrp="1"/>
          </p:cNvSpPr>
          <p:nvPr/>
        </p:nvSpPr>
        <p:spPr bwMode="auto">
          <a:xfrm>
            <a:off x="4008438" y="8553450"/>
            <a:ext cx="3067050" cy="449263"/>
          </a:xfrm>
          <a:prstGeom prst="rect">
            <a:avLst/>
          </a:prstGeom>
          <a:noFill/>
          <a:ln w="9525">
            <a:noFill/>
            <a:miter lim="800000"/>
            <a:headEnd/>
            <a:tailEnd/>
          </a:ln>
        </p:spPr>
        <p:txBody>
          <a:bodyPr lIns="91703" tIns="45852" rIns="91703" bIns="45852" anchor="b"/>
          <a:lstStyle/>
          <a:p>
            <a:pPr algn="r" defTabSz="873125"/>
            <a:fld id="{A2E6AEF6-CDEC-4A96-B741-EC531CB7D1BC}" type="slidenum">
              <a:rPr lang="en-US" sz="1300">
                <a:latin typeface="Calibri" pitchFamily="34" charset="0"/>
                <a:cs typeface="Arial" charset="0"/>
              </a:rPr>
              <a:pPr algn="r" defTabSz="873125"/>
              <a:t>11</a:t>
            </a:fld>
            <a:endParaRPr lang="en-US" sz="1300">
              <a:latin typeface="Calibri" pitchFamily="34"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a:noFill/>
        </p:spPr>
        <p:txBody>
          <a:bodyPr/>
          <a:lstStyle/>
          <a:p>
            <a:fld id="{C4D11908-9F5C-468F-AF9B-90B667BD124D}" type="slidenum">
              <a:rPr lang="en-US" smtClean="0"/>
              <a:pPr/>
              <a:t>13</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1285875" y="674688"/>
            <a:ext cx="4505325" cy="3378200"/>
          </a:xfrm>
          <a:ln/>
        </p:spPr>
      </p:sp>
      <p:sp>
        <p:nvSpPr>
          <p:cNvPr id="29699" name="Notes Placeholder 2"/>
          <p:cNvSpPr>
            <a:spLocks noGrp="1"/>
          </p:cNvSpPr>
          <p:nvPr>
            <p:ph type="body" idx="1"/>
          </p:nvPr>
        </p:nvSpPr>
        <p:spPr>
          <a:xfrm>
            <a:off x="708025" y="4276725"/>
            <a:ext cx="5661025" cy="4051300"/>
          </a:xfrm>
          <a:noFill/>
          <a:ln/>
        </p:spPr>
        <p:txBody>
          <a:bodyPr lIns="90199" tIns="45099" rIns="90199" bIns="45099"/>
          <a:lstStyle/>
          <a:p>
            <a:pPr defTabSz="449263"/>
            <a:endParaRPr lang="en-US" smtClean="0"/>
          </a:p>
        </p:txBody>
      </p:sp>
      <p:sp>
        <p:nvSpPr>
          <p:cNvPr id="29700" name="Slide Number Placeholder 3"/>
          <p:cNvSpPr txBox="1">
            <a:spLocks noGrp="1"/>
          </p:cNvSpPr>
          <p:nvPr/>
        </p:nvSpPr>
        <p:spPr bwMode="auto">
          <a:xfrm>
            <a:off x="4008438" y="8553450"/>
            <a:ext cx="3067050" cy="449263"/>
          </a:xfrm>
          <a:prstGeom prst="rect">
            <a:avLst/>
          </a:prstGeom>
          <a:noFill/>
          <a:ln w="9525">
            <a:noFill/>
            <a:miter lim="800000"/>
            <a:headEnd/>
            <a:tailEnd/>
          </a:ln>
        </p:spPr>
        <p:txBody>
          <a:bodyPr lIns="90199" tIns="45099" rIns="90199" bIns="45099" anchor="b"/>
          <a:lstStyle/>
          <a:p>
            <a:pPr algn="r"/>
            <a:fld id="{3B5E3481-3C5E-4706-B849-EBD8A9CA33AB}" type="slidenum">
              <a:rPr lang="en-US" sz="1200">
                <a:ea typeface="ＭＳ Ｐゴシック" pitchFamily="34" charset="-128"/>
              </a:rPr>
              <a:pPr algn="r"/>
              <a:t>15</a:t>
            </a:fld>
            <a:endParaRPr lang="en-US" sz="120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p:cNvSpPr>
            <a:spLocks noChangeShapeType="1"/>
          </p:cNvSpPr>
          <p:nvPr/>
        </p:nvSpPr>
        <p:spPr bwMode="auto">
          <a:xfrm>
            <a:off x="228600" y="1524000"/>
            <a:ext cx="8686800" cy="0"/>
          </a:xfrm>
          <a:prstGeom prst="line">
            <a:avLst/>
          </a:prstGeom>
          <a:noFill/>
          <a:ln w="57150">
            <a:solidFill>
              <a:srgbClr val="FF3300"/>
            </a:solidFill>
            <a:round/>
            <a:headEnd/>
            <a:tailEnd/>
          </a:ln>
        </p:spPr>
        <p:txBody>
          <a:bodyPr/>
          <a:lstStyle/>
          <a:p>
            <a:pPr>
              <a:defRPr/>
            </a:pPr>
            <a:endParaRPr lang="en-US"/>
          </a:p>
        </p:txBody>
      </p:sp>
      <p:pic>
        <p:nvPicPr>
          <p:cNvPr id="5" name="Picture 7"/>
          <p:cNvPicPr>
            <a:picLocks noChangeAspect="1" noChangeArrowheads="1"/>
          </p:cNvPicPr>
          <p:nvPr/>
        </p:nvPicPr>
        <p:blipFill>
          <a:blip r:embed="rId2" cstate="print"/>
          <a:srcRect/>
          <a:stretch>
            <a:fillRect/>
          </a:stretch>
        </p:blipFill>
        <p:spPr bwMode="auto">
          <a:xfrm>
            <a:off x="228600" y="228600"/>
            <a:ext cx="1176338" cy="1177925"/>
          </a:xfrm>
          <a:prstGeom prst="rect">
            <a:avLst/>
          </a:prstGeom>
          <a:noFill/>
          <a:ln w="12700">
            <a:noFill/>
            <a:miter lim="800000"/>
            <a:headEnd/>
            <a:tailEnd/>
          </a:ln>
        </p:spPr>
      </p:pic>
      <p:pic>
        <p:nvPicPr>
          <p:cNvPr id="6" name="Picture 8" descr="doc_logo"/>
          <p:cNvPicPr>
            <a:picLocks noChangeAspect="1" noChangeArrowheads="1"/>
          </p:cNvPicPr>
          <p:nvPr/>
        </p:nvPicPr>
        <p:blipFill>
          <a:blip r:embed="rId3" cstate="print"/>
          <a:srcRect/>
          <a:stretch>
            <a:fillRect/>
          </a:stretch>
        </p:blipFill>
        <p:spPr bwMode="auto">
          <a:xfrm>
            <a:off x="7696200" y="228600"/>
            <a:ext cx="1219200" cy="1212850"/>
          </a:xfrm>
          <a:prstGeom prst="rect">
            <a:avLst/>
          </a:prstGeom>
          <a:noFill/>
          <a:ln w="9525">
            <a:noFill/>
            <a:miter lim="800000"/>
            <a:headEnd/>
            <a:tailEnd/>
          </a:ln>
        </p:spPr>
      </p:pic>
      <p:sp>
        <p:nvSpPr>
          <p:cNvPr id="7" name="Rectangle 9"/>
          <p:cNvSpPr>
            <a:spLocks noChangeArrowheads="1"/>
          </p:cNvSpPr>
          <p:nvPr/>
        </p:nvSpPr>
        <p:spPr bwMode="auto">
          <a:xfrm>
            <a:off x="1447800" y="228600"/>
            <a:ext cx="6172200" cy="1143000"/>
          </a:xfrm>
          <a:prstGeom prst="rect">
            <a:avLst/>
          </a:prstGeom>
          <a:noFill/>
          <a:ln w="9525">
            <a:noFill/>
            <a:miter lim="800000"/>
            <a:headEnd/>
            <a:tailEnd/>
          </a:ln>
        </p:spPr>
        <p:txBody>
          <a:bodyPr anchor="ctr"/>
          <a:lstStyle/>
          <a:p>
            <a:pPr>
              <a:defRPr/>
            </a:pPr>
            <a:r>
              <a:rPr lang="en-US" sz="3600" b="1" i="1">
                <a:solidFill>
                  <a:schemeClr val="accent2"/>
                </a:solidFill>
                <a:latin typeface="Arial" charset="0"/>
              </a:rPr>
              <a:t> </a:t>
            </a:r>
          </a:p>
        </p:txBody>
      </p:sp>
      <p:sp>
        <p:nvSpPr>
          <p:cNvPr id="98306" name="Rectangle 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98314" name="Rectangle 10"/>
          <p:cNvSpPr>
            <a:spLocks noGrp="1" noChangeArrowheads="1"/>
          </p:cNvSpPr>
          <p:nvPr>
            <p:ph type="ctrTitle"/>
          </p:nvPr>
        </p:nvSpPr>
        <p:spPr>
          <a:xfrm>
            <a:off x="0" y="2130425"/>
            <a:ext cx="9144000" cy="1470025"/>
          </a:xfrm>
        </p:spPr>
        <p:txBody>
          <a:bodyPr/>
          <a:lstStyle>
            <a:lvl1pPr>
              <a:defRPr i="1"/>
            </a:lvl1pPr>
          </a:lstStyle>
          <a:p>
            <a:r>
              <a:rPr lang="en-US"/>
              <a:t>Click to edit Master title style</a:t>
            </a:r>
          </a:p>
        </p:txBody>
      </p:sp>
      <p:sp>
        <p:nvSpPr>
          <p:cNvPr id="8" name="Rectangle 3"/>
          <p:cNvSpPr>
            <a:spLocks noGrp="1" noChangeArrowheads="1"/>
          </p:cNvSpPr>
          <p:nvPr>
            <p:ph type="dt" sz="half" idx="10"/>
          </p:nvPr>
        </p:nvSpPr>
        <p:spPr>
          <a:xfrm>
            <a:off x="0" y="6477000"/>
            <a:ext cx="1905000" cy="381000"/>
          </a:xfrm>
        </p:spPr>
        <p:txBody>
          <a:bodyPr/>
          <a:lstStyle>
            <a:lvl1pPr algn="l">
              <a:defRPr sz="1000"/>
            </a:lvl1pPr>
          </a:lstStyle>
          <a:p>
            <a:pPr>
              <a:defRPr/>
            </a:pPr>
            <a:r>
              <a:rPr lang="en-US"/>
              <a:t>                                                                           </a:t>
            </a:r>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 name="Rectangle 5"/>
          <p:cNvSpPr>
            <a:spLocks noGrp="1" noChangeArrowheads="1"/>
          </p:cNvSpPr>
          <p:nvPr>
            <p:ph type="sldNum" sz="quarter" idx="12"/>
          </p:nvPr>
        </p:nvSpPr>
        <p:spPr>
          <a:xfrm>
            <a:off x="6781800" y="6477000"/>
            <a:ext cx="2133600" cy="152400"/>
          </a:xfrm>
        </p:spPr>
        <p:txBody>
          <a:bodyPr/>
          <a:lstStyle>
            <a:lvl1pPr>
              <a:defRPr/>
            </a:lvl1pPr>
          </a:lstStyle>
          <a:p>
            <a:pPr>
              <a:defRPr/>
            </a:pPr>
            <a:fld id="{E5644639-1801-4BA8-92B3-916CB341FCE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                                                                               </a:t>
            </a:r>
          </a:p>
        </p:txBody>
      </p:sp>
      <p:sp>
        <p:nvSpPr>
          <p:cNvPr id="5" name="Rectangle 6"/>
          <p:cNvSpPr>
            <a:spLocks noGrp="1" noChangeArrowheads="1"/>
          </p:cNvSpPr>
          <p:nvPr>
            <p:ph type="sldNum" sz="quarter" idx="11"/>
          </p:nvPr>
        </p:nvSpPr>
        <p:spPr>
          <a:ln/>
        </p:spPr>
        <p:txBody>
          <a:bodyPr/>
          <a:lstStyle>
            <a:lvl1pPr>
              <a:defRPr/>
            </a:lvl1pPr>
          </a:lstStyle>
          <a:p>
            <a:pPr>
              <a:defRPr/>
            </a:pPr>
            <a:fld id="{6AE3B901-A005-49E8-9C41-3B70A2C5281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8"/>
            <a:ext cx="22860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74638"/>
            <a:ext cx="67056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                                                                               </a:t>
            </a:r>
          </a:p>
        </p:txBody>
      </p:sp>
      <p:sp>
        <p:nvSpPr>
          <p:cNvPr id="5" name="Rectangle 6"/>
          <p:cNvSpPr>
            <a:spLocks noGrp="1" noChangeArrowheads="1"/>
          </p:cNvSpPr>
          <p:nvPr>
            <p:ph type="sldNum" sz="quarter" idx="11"/>
          </p:nvPr>
        </p:nvSpPr>
        <p:spPr>
          <a:ln/>
        </p:spPr>
        <p:txBody>
          <a:bodyPr/>
          <a:lstStyle>
            <a:lvl1pPr>
              <a:defRPr/>
            </a:lvl1pPr>
          </a:lstStyle>
          <a:p>
            <a:pPr>
              <a:defRPr/>
            </a:pPr>
            <a:fld id="{7CC05137-3D23-42AF-A3E9-41E874D1A79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0" y="1676400"/>
            <a:ext cx="4495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495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                                                                               </a:t>
            </a:r>
          </a:p>
        </p:txBody>
      </p:sp>
      <p:sp>
        <p:nvSpPr>
          <p:cNvPr id="6" name="Rectangle 6"/>
          <p:cNvSpPr>
            <a:spLocks noGrp="1" noChangeArrowheads="1"/>
          </p:cNvSpPr>
          <p:nvPr>
            <p:ph type="sldNum" sz="quarter" idx="11"/>
          </p:nvPr>
        </p:nvSpPr>
        <p:spPr>
          <a:ln/>
        </p:spPr>
        <p:txBody>
          <a:bodyPr/>
          <a:lstStyle>
            <a:lvl1pPr>
              <a:defRPr/>
            </a:lvl1pPr>
          </a:lstStyle>
          <a:p>
            <a:pPr>
              <a:defRPr/>
            </a:pPr>
            <a:fld id="{A47B7494-0074-4576-B6FE-70A6C3EE266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6172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8600" y="1676400"/>
            <a:ext cx="8686800" cy="4419600"/>
          </a:xfrm>
        </p:spPr>
        <p:txBody>
          <a:bodyPr/>
          <a:lstStyle/>
          <a:p>
            <a:pPr lvl="0"/>
            <a:endParaRPr lang="en-US" noProof="0" smtClean="0"/>
          </a:p>
        </p:txBody>
      </p:sp>
      <p:sp>
        <p:nvSpPr>
          <p:cNvPr id="4" name="Footer Placeholder 3"/>
          <p:cNvSpPr>
            <a:spLocks noGrp="1"/>
          </p:cNvSpPr>
          <p:nvPr>
            <p:ph type="ftr" sz="quarter" idx="10"/>
          </p:nvPr>
        </p:nvSpPr>
        <p:spPr>
          <a:xfrm>
            <a:off x="3124200" y="6400800"/>
            <a:ext cx="2895600" cy="457200"/>
          </a:xfrm>
          <a:prstGeom prst="rect">
            <a:avLst/>
          </a:prstGeom>
        </p:spPr>
        <p:txBody>
          <a:bodyPr/>
          <a:lstStyle>
            <a:lvl1pPr>
              <a:defRPr/>
            </a:lvl1pPr>
          </a:lstStyle>
          <a:p>
            <a:pPr>
              <a:defRPr/>
            </a:pPr>
            <a:endParaRPr lang="en-US"/>
          </a:p>
        </p:txBody>
      </p:sp>
      <p:sp>
        <p:nvSpPr>
          <p:cNvPr id="5" name="Slide Number Placeholder 4"/>
          <p:cNvSpPr>
            <a:spLocks noGrp="1"/>
          </p:cNvSpPr>
          <p:nvPr>
            <p:ph type="sldNum" sz="quarter" idx="11"/>
          </p:nvPr>
        </p:nvSpPr>
        <p:spPr>
          <a:xfrm>
            <a:off x="7086600" y="6248400"/>
            <a:ext cx="1905000" cy="457200"/>
          </a:xfrm>
        </p:spPr>
        <p:txBody>
          <a:bodyPr/>
          <a:lstStyle>
            <a:lvl1pPr>
              <a:defRPr/>
            </a:lvl1pPr>
          </a:lstStyle>
          <a:p>
            <a:pPr>
              <a:defRPr/>
            </a:pPr>
            <a:fld id="{B6264C1B-0EC3-4D85-A6AF-3A9EE4DEAB37}" type="slidenum">
              <a:rPr lang="en-US"/>
              <a:pPr>
                <a:defRPr/>
              </a:pPr>
              <a:t>‹#›</a:t>
            </a:fld>
            <a:endParaRPr lang="en-US"/>
          </a:p>
        </p:txBody>
      </p:sp>
      <p:sp>
        <p:nvSpPr>
          <p:cNvPr id="6" name="Date Placeholder 5"/>
          <p:cNvSpPr>
            <a:spLocks noGrp="1"/>
          </p:cNvSpPr>
          <p:nvPr>
            <p:ph type="dt" sz="half" idx="12"/>
          </p:nvPr>
        </p:nvSpPr>
        <p:spPr>
          <a:xfrm>
            <a:off x="152400" y="6248400"/>
            <a:ext cx="1905000" cy="457200"/>
          </a:xfrm>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                                                                               </a:t>
            </a:r>
          </a:p>
        </p:txBody>
      </p:sp>
      <p:sp>
        <p:nvSpPr>
          <p:cNvPr id="5" name="Rectangle 6"/>
          <p:cNvSpPr>
            <a:spLocks noGrp="1" noChangeArrowheads="1"/>
          </p:cNvSpPr>
          <p:nvPr>
            <p:ph type="sldNum" sz="quarter" idx="11"/>
          </p:nvPr>
        </p:nvSpPr>
        <p:spPr>
          <a:ln/>
        </p:spPr>
        <p:txBody>
          <a:bodyPr/>
          <a:lstStyle>
            <a:lvl1pPr>
              <a:defRPr/>
            </a:lvl1pPr>
          </a:lstStyle>
          <a:p>
            <a:pPr>
              <a:defRPr/>
            </a:pPr>
            <a:fld id="{77FAB86F-7EE3-48D6-968B-C77C1E29A998}"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                                                                               </a:t>
            </a:r>
          </a:p>
        </p:txBody>
      </p:sp>
      <p:sp>
        <p:nvSpPr>
          <p:cNvPr id="5" name="Rectangle 6"/>
          <p:cNvSpPr>
            <a:spLocks noGrp="1" noChangeArrowheads="1"/>
          </p:cNvSpPr>
          <p:nvPr>
            <p:ph type="sldNum" sz="quarter" idx="11"/>
          </p:nvPr>
        </p:nvSpPr>
        <p:spPr>
          <a:ln/>
        </p:spPr>
        <p:txBody>
          <a:bodyPr/>
          <a:lstStyle>
            <a:lvl1pPr>
              <a:defRPr/>
            </a:lvl1pPr>
          </a:lstStyle>
          <a:p>
            <a:pPr>
              <a:defRPr/>
            </a:pPr>
            <a:fld id="{FDB8C8BB-2973-4270-BA2C-E5EA2454CFC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1676400"/>
            <a:ext cx="4495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495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                                                                               </a:t>
            </a:r>
          </a:p>
        </p:txBody>
      </p:sp>
      <p:sp>
        <p:nvSpPr>
          <p:cNvPr id="6" name="Rectangle 6"/>
          <p:cNvSpPr>
            <a:spLocks noGrp="1" noChangeArrowheads="1"/>
          </p:cNvSpPr>
          <p:nvPr>
            <p:ph type="sldNum" sz="quarter" idx="11"/>
          </p:nvPr>
        </p:nvSpPr>
        <p:spPr>
          <a:ln/>
        </p:spPr>
        <p:txBody>
          <a:bodyPr/>
          <a:lstStyle>
            <a:lvl1pPr>
              <a:defRPr/>
            </a:lvl1pPr>
          </a:lstStyle>
          <a:p>
            <a:pPr>
              <a:defRPr/>
            </a:pPr>
            <a:fld id="{059F2C2E-389C-4722-A1DD-512B6CE88BD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                                                                               </a:t>
            </a:r>
          </a:p>
        </p:txBody>
      </p:sp>
      <p:sp>
        <p:nvSpPr>
          <p:cNvPr id="8" name="Rectangle 6"/>
          <p:cNvSpPr>
            <a:spLocks noGrp="1" noChangeArrowheads="1"/>
          </p:cNvSpPr>
          <p:nvPr>
            <p:ph type="sldNum" sz="quarter" idx="11"/>
          </p:nvPr>
        </p:nvSpPr>
        <p:spPr>
          <a:ln/>
        </p:spPr>
        <p:txBody>
          <a:bodyPr/>
          <a:lstStyle>
            <a:lvl1pPr>
              <a:defRPr/>
            </a:lvl1pPr>
          </a:lstStyle>
          <a:p>
            <a:pPr>
              <a:defRPr/>
            </a:pPr>
            <a:fld id="{79BBDD1B-3F6A-4016-9DEF-9FA22795CBF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                                                                               </a:t>
            </a:r>
          </a:p>
        </p:txBody>
      </p:sp>
      <p:sp>
        <p:nvSpPr>
          <p:cNvPr id="4" name="Rectangle 6"/>
          <p:cNvSpPr>
            <a:spLocks noGrp="1" noChangeArrowheads="1"/>
          </p:cNvSpPr>
          <p:nvPr>
            <p:ph type="sldNum" sz="quarter" idx="11"/>
          </p:nvPr>
        </p:nvSpPr>
        <p:spPr>
          <a:ln/>
        </p:spPr>
        <p:txBody>
          <a:bodyPr/>
          <a:lstStyle>
            <a:lvl1pPr>
              <a:defRPr/>
            </a:lvl1pPr>
          </a:lstStyle>
          <a:p>
            <a:pPr>
              <a:defRPr/>
            </a:pPr>
            <a:fld id="{E3F7F162-4776-492B-8CE8-C469391FBF5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a:t>
            </a:r>
          </a:p>
        </p:txBody>
      </p:sp>
      <p:sp>
        <p:nvSpPr>
          <p:cNvPr id="3" name="Rectangle 6"/>
          <p:cNvSpPr>
            <a:spLocks noGrp="1" noChangeArrowheads="1"/>
          </p:cNvSpPr>
          <p:nvPr>
            <p:ph type="sldNum" sz="quarter" idx="11"/>
          </p:nvPr>
        </p:nvSpPr>
        <p:spPr>
          <a:ln/>
        </p:spPr>
        <p:txBody>
          <a:bodyPr/>
          <a:lstStyle>
            <a:lvl1pPr>
              <a:defRPr/>
            </a:lvl1pPr>
          </a:lstStyle>
          <a:p>
            <a:pPr>
              <a:defRPr/>
            </a:pPr>
            <a:fld id="{ECDE8898-B4BD-4852-8C0E-55EE4F8E05D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a:t>
            </a:r>
          </a:p>
        </p:txBody>
      </p:sp>
      <p:sp>
        <p:nvSpPr>
          <p:cNvPr id="6" name="Rectangle 6"/>
          <p:cNvSpPr>
            <a:spLocks noGrp="1" noChangeArrowheads="1"/>
          </p:cNvSpPr>
          <p:nvPr>
            <p:ph type="sldNum" sz="quarter" idx="11"/>
          </p:nvPr>
        </p:nvSpPr>
        <p:spPr>
          <a:ln/>
        </p:spPr>
        <p:txBody>
          <a:bodyPr/>
          <a:lstStyle>
            <a:lvl1pPr>
              <a:defRPr/>
            </a:lvl1pPr>
          </a:lstStyle>
          <a:p>
            <a:pPr>
              <a:defRPr/>
            </a:pPr>
            <a:fld id="{0B72EA0B-7F70-431C-BF4E-6E82F3F65C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a:t>
            </a:r>
          </a:p>
        </p:txBody>
      </p:sp>
      <p:sp>
        <p:nvSpPr>
          <p:cNvPr id="6" name="Rectangle 6"/>
          <p:cNvSpPr>
            <a:spLocks noGrp="1" noChangeArrowheads="1"/>
          </p:cNvSpPr>
          <p:nvPr>
            <p:ph type="sldNum" sz="quarter" idx="11"/>
          </p:nvPr>
        </p:nvSpPr>
        <p:spPr>
          <a:ln/>
        </p:spPr>
        <p:txBody>
          <a:bodyPr/>
          <a:lstStyle>
            <a:lvl1pPr>
              <a:defRPr/>
            </a:lvl1pPr>
          </a:lstStyle>
          <a:p>
            <a:pPr>
              <a:defRPr/>
            </a:pPr>
            <a:fld id="{27D236CB-7FA3-46C3-9752-DBE210B7B37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bwMode="auto">
          <a:xfrm>
            <a:off x="0" y="1676400"/>
            <a:ext cx="91440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0" y="0"/>
            <a:ext cx="9144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latin typeface="+mn-lt"/>
              </a:defRPr>
            </a:lvl1pPr>
          </a:lstStyle>
          <a:p>
            <a:pPr>
              <a:defRPr/>
            </a:pPr>
            <a:r>
              <a:rPr lang="en-US"/>
              <a:t>                                                                               </a:t>
            </a:r>
          </a:p>
        </p:txBody>
      </p:sp>
      <p:sp>
        <p:nvSpPr>
          <p:cNvPr id="1030" name="Rectangle 6"/>
          <p:cNvSpPr>
            <a:spLocks noGrp="1" noChangeArrowheads="1"/>
          </p:cNvSpPr>
          <p:nvPr>
            <p:ph type="sldNum" sz="quarter" idx="4"/>
          </p:nvPr>
        </p:nvSpPr>
        <p:spPr bwMode="auto">
          <a:xfrm>
            <a:off x="6934200" y="6705600"/>
            <a:ext cx="2209800" cy="152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fld id="{4D034242-D559-45B5-A1A2-310B94BDE0E6}" type="slidenum">
              <a:rPr lang="en-US"/>
              <a:pPr>
                <a:defRPr/>
              </a:pPr>
              <a:t>‹#›</a:t>
            </a:fld>
            <a:endParaRPr lang="en-US"/>
          </a:p>
        </p:txBody>
      </p:sp>
      <p:sp>
        <p:nvSpPr>
          <p:cNvPr id="1029" name="Line 7"/>
          <p:cNvSpPr>
            <a:spLocks noChangeShapeType="1"/>
          </p:cNvSpPr>
          <p:nvPr/>
        </p:nvSpPr>
        <p:spPr bwMode="auto">
          <a:xfrm>
            <a:off x="228600" y="1524000"/>
            <a:ext cx="8686800" cy="0"/>
          </a:xfrm>
          <a:prstGeom prst="line">
            <a:avLst/>
          </a:prstGeom>
          <a:noFill/>
          <a:ln w="57150">
            <a:solidFill>
              <a:srgbClr val="FF3300"/>
            </a:solidFill>
            <a:round/>
            <a:headEnd/>
            <a:tailEnd/>
          </a:ln>
        </p:spPr>
        <p:txBody>
          <a:bodyPr/>
          <a:lstStyle/>
          <a:p>
            <a:pPr>
              <a:defRPr/>
            </a:pPr>
            <a:endParaRPr lang="en-US"/>
          </a:p>
        </p:txBody>
      </p:sp>
      <p:pic>
        <p:nvPicPr>
          <p:cNvPr id="3078" name="Picture 8"/>
          <p:cNvPicPr>
            <a:picLocks noChangeAspect="1" noChangeArrowheads="1"/>
          </p:cNvPicPr>
          <p:nvPr/>
        </p:nvPicPr>
        <p:blipFill>
          <a:blip r:embed="rId16" cstate="print"/>
          <a:srcRect/>
          <a:stretch>
            <a:fillRect/>
          </a:stretch>
        </p:blipFill>
        <p:spPr bwMode="auto">
          <a:xfrm>
            <a:off x="228600" y="228600"/>
            <a:ext cx="1176338" cy="1177925"/>
          </a:xfrm>
          <a:prstGeom prst="rect">
            <a:avLst/>
          </a:prstGeom>
          <a:noFill/>
          <a:ln w="12700">
            <a:noFill/>
            <a:miter lim="800000"/>
            <a:headEnd/>
            <a:tailEnd/>
          </a:ln>
        </p:spPr>
      </p:pic>
      <p:pic>
        <p:nvPicPr>
          <p:cNvPr id="3079" name="Picture 12" descr="doc_logo"/>
          <p:cNvPicPr>
            <a:picLocks noChangeAspect="1" noChangeArrowheads="1"/>
          </p:cNvPicPr>
          <p:nvPr/>
        </p:nvPicPr>
        <p:blipFill>
          <a:blip r:embed="rId17" cstate="print"/>
          <a:srcRect/>
          <a:stretch>
            <a:fillRect/>
          </a:stretch>
        </p:blipFill>
        <p:spPr bwMode="auto">
          <a:xfrm>
            <a:off x="7696200" y="228600"/>
            <a:ext cx="1219200" cy="1212850"/>
          </a:xfrm>
          <a:prstGeom prst="rect">
            <a:avLst/>
          </a:prstGeom>
          <a:noFill/>
          <a:ln w="9525">
            <a:noFill/>
            <a:miter lim="800000"/>
            <a:headEnd/>
            <a:tailEnd/>
          </a:ln>
        </p:spPr>
      </p:pic>
      <p:sp>
        <p:nvSpPr>
          <p:cNvPr id="1032" name="Rectangle 13"/>
          <p:cNvSpPr>
            <a:spLocks noChangeArrowheads="1"/>
          </p:cNvSpPr>
          <p:nvPr/>
        </p:nvSpPr>
        <p:spPr bwMode="auto">
          <a:xfrm>
            <a:off x="1447800" y="228600"/>
            <a:ext cx="6172200" cy="1143000"/>
          </a:xfrm>
          <a:prstGeom prst="rect">
            <a:avLst/>
          </a:prstGeom>
          <a:noFill/>
          <a:ln w="9525">
            <a:noFill/>
            <a:miter lim="800000"/>
            <a:headEnd/>
            <a:tailEnd/>
          </a:ln>
        </p:spPr>
        <p:txBody>
          <a:bodyPr anchor="ctr"/>
          <a:lstStyle/>
          <a:p>
            <a:pPr>
              <a:defRPr/>
            </a:pPr>
            <a:r>
              <a:rPr lang="en-US" sz="3600" b="1">
                <a:solidFill>
                  <a:schemeClr val="accent2"/>
                </a:solidFill>
                <a:latin typeface="Arial" charset="0"/>
              </a:rPr>
              <a:t> </a:t>
            </a:r>
          </a:p>
        </p:txBody>
      </p:sp>
      <p:sp>
        <p:nvSpPr>
          <p:cNvPr id="3081" name="Rectangle 15"/>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br>
              <a:rPr lang="en-US" smtClean="0"/>
            </a:br>
            <a:r>
              <a:rPr lang="en-US" smtClean="0"/>
              <a:t>subtitle</a:t>
            </a:r>
          </a:p>
        </p:txBody>
      </p:sp>
      <p:sp>
        <p:nvSpPr>
          <p:cNvPr id="1034" name="Rectangle 19"/>
          <p:cNvSpPr>
            <a:spLocks noChangeArrowheads="1"/>
          </p:cNvSpPr>
          <p:nvPr/>
        </p:nvSpPr>
        <p:spPr bwMode="auto">
          <a:xfrm>
            <a:off x="0" y="6477000"/>
            <a:ext cx="1905000" cy="381000"/>
          </a:xfrm>
          <a:prstGeom prst="rect">
            <a:avLst/>
          </a:prstGeom>
          <a:noFill/>
          <a:ln w="9525">
            <a:noFill/>
            <a:miter lim="800000"/>
            <a:headEnd/>
            <a:tailEnd/>
          </a:ln>
        </p:spPr>
        <p:txBody>
          <a:bodyPr/>
          <a:lstStyle/>
          <a:p>
            <a:pPr algn="l">
              <a:defRPr/>
            </a:pPr>
            <a:r>
              <a:rPr lang="en-US" sz="1000" b="1">
                <a:latin typeface="Arial" charset="0"/>
              </a:rPr>
              <a:t>                                                                           </a:t>
            </a:r>
          </a:p>
        </p:txBody>
      </p:sp>
    </p:spTree>
  </p:cSld>
  <p:clrMap bg1="lt1" tx1="dk1" bg2="lt2" tx2="dk2" accent1="accent1" accent2="accent2" accent3="accent3" accent4="accent4" accent5="accent5" accent6="accent6" hlink="hlink" folHlink="folHlink"/>
  <p:sldLayoutIdLst>
    <p:sldLayoutId id="2147483821"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 id="2147483822" r:id="rId13"/>
    <p:sldLayoutId id="2147483823" r:id="rId14"/>
  </p:sldLayoutIdLst>
  <p:hf hdr="0" ftr="0"/>
  <p:txStyles>
    <p:titleStyle>
      <a:lvl1pPr algn="ctr" rtl="0" eaLnBrk="0" fontAlgn="base" hangingPunct="0">
        <a:spcBef>
          <a:spcPct val="0"/>
        </a:spcBef>
        <a:spcAft>
          <a:spcPct val="0"/>
        </a:spcAft>
        <a:defRPr sz="3600" b="1">
          <a:solidFill>
            <a:schemeClr val="accent2"/>
          </a:solidFill>
          <a:latin typeface="+mj-lt"/>
          <a:ea typeface="+mj-ea"/>
          <a:cs typeface="+mj-cs"/>
        </a:defRPr>
      </a:lvl1pPr>
      <a:lvl2pPr algn="ctr" rtl="0" eaLnBrk="0" fontAlgn="base" hangingPunct="0">
        <a:spcBef>
          <a:spcPct val="0"/>
        </a:spcBef>
        <a:spcAft>
          <a:spcPct val="0"/>
        </a:spcAft>
        <a:defRPr sz="3600" b="1">
          <a:solidFill>
            <a:schemeClr val="accent2"/>
          </a:solidFill>
          <a:latin typeface="Arial" charset="0"/>
        </a:defRPr>
      </a:lvl2pPr>
      <a:lvl3pPr algn="ctr" rtl="0" eaLnBrk="0" fontAlgn="base" hangingPunct="0">
        <a:spcBef>
          <a:spcPct val="0"/>
        </a:spcBef>
        <a:spcAft>
          <a:spcPct val="0"/>
        </a:spcAft>
        <a:defRPr sz="3600" b="1">
          <a:solidFill>
            <a:schemeClr val="accent2"/>
          </a:solidFill>
          <a:latin typeface="Arial" charset="0"/>
        </a:defRPr>
      </a:lvl3pPr>
      <a:lvl4pPr algn="ctr" rtl="0" eaLnBrk="0" fontAlgn="base" hangingPunct="0">
        <a:spcBef>
          <a:spcPct val="0"/>
        </a:spcBef>
        <a:spcAft>
          <a:spcPct val="0"/>
        </a:spcAft>
        <a:defRPr sz="3600" b="1">
          <a:solidFill>
            <a:schemeClr val="accent2"/>
          </a:solidFill>
          <a:latin typeface="Arial" charset="0"/>
        </a:defRPr>
      </a:lvl4pPr>
      <a:lvl5pPr algn="ctr" rtl="0" eaLnBrk="0" fontAlgn="base" hangingPunct="0">
        <a:spcBef>
          <a:spcPct val="0"/>
        </a:spcBef>
        <a:spcAft>
          <a:spcPct val="0"/>
        </a:spcAft>
        <a:defRPr sz="3600" b="1">
          <a:solidFill>
            <a:schemeClr val="accent2"/>
          </a:solidFill>
          <a:latin typeface="Arial" charset="0"/>
        </a:defRPr>
      </a:lvl5pPr>
      <a:lvl6pPr marL="457200" algn="ctr" rtl="0" fontAlgn="base">
        <a:spcBef>
          <a:spcPct val="0"/>
        </a:spcBef>
        <a:spcAft>
          <a:spcPct val="0"/>
        </a:spcAft>
        <a:defRPr sz="3600" b="1">
          <a:solidFill>
            <a:schemeClr val="accent2"/>
          </a:solidFill>
          <a:latin typeface="Arial" charset="0"/>
        </a:defRPr>
      </a:lvl6pPr>
      <a:lvl7pPr marL="914400" algn="ctr" rtl="0" fontAlgn="base">
        <a:spcBef>
          <a:spcPct val="0"/>
        </a:spcBef>
        <a:spcAft>
          <a:spcPct val="0"/>
        </a:spcAft>
        <a:defRPr sz="3600" b="1">
          <a:solidFill>
            <a:schemeClr val="accent2"/>
          </a:solidFill>
          <a:latin typeface="Arial" charset="0"/>
        </a:defRPr>
      </a:lvl7pPr>
      <a:lvl8pPr marL="1371600" algn="ctr" rtl="0" fontAlgn="base">
        <a:spcBef>
          <a:spcPct val="0"/>
        </a:spcBef>
        <a:spcAft>
          <a:spcPct val="0"/>
        </a:spcAft>
        <a:defRPr sz="3600" b="1">
          <a:solidFill>
            <a:schemeClr val="accent2"/>
          </a:solidFill>
          <a:latin typeface="Arial" charset="0"/>
        </a:defRPr>
      </a:lvl8pPr>
      <a:lvl9pPr marL="1828800" algn="ctr" rtl="0" fontAlgn="base">
        <a:spcBef>
          <a:spcPct val="0"/>
        </a:spcBef>
        <a:spcAft>
          <a:spcPct val="0"/>
        </a:spcAft>
        <a:defRPr sz="3600" b="1">
          <a:solidFill>
            <a:schemeClr val="accent2"/>
          </a:solidFill>
          <a:latin typeface="Arial" charset="0"/>
        </a:defRPr>
      </a:lvl9pPr>
    </p:titleStyle>
    <p:bodyStyle>
      <a:lvl1pPr marL="342900" indent="-342900" algn="l" rtl="0" eaLnBrk="0" fontAlgn="base" hangingPunct="0">
        <a:spcBef>
          <a:spcPct val="20000"/>
        </a:spcBef>
        <a:spcAft>
          <a:spcPct val="20000"/>
        </a:spcAft>
        <a:buChar char="•"/>
        <a:defRPr sz="2200">
          <a:solidFill>
            <a:schemeClr val="tx1"/>
          </a:solidFill>
          <a:latin typeface="+mn-lt"/>
          <a:ea typeface="+mn-ea"/>
          <a:cs typeface="+mn-cs"/>
        </a:defRPr>
      </a:lvl1pPr>
      <a:lvl2pPr marL="742950" indent="-285750" algn="l" rtl="0" eaLnBrk="0" fontAlgn="base" hangingPunct="0">
        <a:spcBef>
          <a:spcPct val="20000"/>
        </a:spcBef>
        <a:spcAft>
          <a:spcPct val="20000"/>
        </a:spcAft>
        <a:buChar char="•"/>
        <a:defRPr sz="2000" i="1">
          <a:solidFill>
            <a:schemeClr val="tx1"/>
          </a:solidFill>
          <a:latin typeface="+mn-lt"/>
        </a:defRPr>
      </a:lvl2pPr>
      <a:lvl3pPr marL="1143000" indent="-228600" algn="l" rtl="0" eaLnBrk="0" fontAlgn="base" hangingPunct="0">
        <a:spcBef>
          <a:spcPct val="20000"/>
        </a:spcBef>
        <a:spcAft>
          <a:spcPct val="20000"/>
        </a:spcAft>
        <a:buFont typeface="Arial" charset="0"/>
        <a:buChar char="–"/>
        <a:defRPr>
          <a:solidFill>
            <a:schemeClr val="tx1"/>
          </a:solidFill>
          <a:latin typeface="+mn-lt"/>
        </a:defRPr>
      </a:lvl3pPr>
      <a:lvl4pPr marL="1600200" indent="-228600" algn="l" rtl="0" eaLnBrk="0" fontAlgn="base" hangingPunct="0">
        <a:spcBef>
          <a:spcPct val="20000"/>
        </a:spcBef>
        <a:spcAft>
          <a:spcPct val="20000"/>
        </a:spcAft>
        <a:buChar char="–"/>
        <a:defRPr sz="2000" i="1">
          <a:solidFill>
            <a:schemeClr val="tx1"/>
          </a:solidFill>
          <a:latin typeface="+mn-lt"/>
        </a:defRPr>
      </a:lvl4pPr>
      <a:lvl5pPr marL="2057400" indent="-228600" algn="l" rtl="0" eaLnBrk="0" fontAlgn="base" hangingPunct="0">
        <a:spcBef>
          <a:spcPct val="20000"/>
        </a:spcBef>
        <a:spcAft>
          <a:spcPct val="20000"/>
        </a:spcAft>
        <a:buChar char="»"/>
        <a:defRPr sz="2000">
          <a:solidFill>
            <a:schemeClr val="tx1"/>
          </a:solidFill>
          <a:latin typeface="+mn-lt"/>
        </a:defRPr>
      </a:lvl5pPr>
      <a:lvl6pPr marL="2514600" indent="-228600" algn="l" rtl="0" fontAlgn="base">
        <a:spcBef>
          <a:spcPct val="20000"/>
        </a:spcBef>
        <a:spcAft>
          <a:spcPct val="20000"/>
        </a:spcAft>
        <a:buChar char="»"/>
        <a:defRPr sz="2000">
          <a:solidFill>
            <a:schemeClr val="tx1"/>
          </a:solidFill>
          <a:latin typeface="+mn-lt"/>
        </a:defRPr>
      </a:lvl6pPr>
      <a:lvl7pPr marL="2971800" indent="-228600" algn="l" rtl="0" fontAlgn="base">
        <a:spcBef>
          <a:spcPct val="20000"/>
        </a:spcBef>
        <a:spcAft>
          <a:spcPct val="20000"/>
        </a:spcAft>
        <a:buChar char="»"/>
        <a:defRPr sz="2000">
          <a:solidFill>
            <a:schemeClr val="tx1"/>
          </a:solidFill>
          <a:latin typeface="+mn-lt"/>
        </a:defRPr>
      </a:lvl7pPr>
      <a:lvl8pPr marL="3429000" indent="-228600" algn="l" rtl="0" fontAlgn="base">
        <a:spcBef>
          <a:spcPct val="20000"/>
        </a:spcBef>
        <a:spcAft>
          <a:spcPct val="20000"/>
        </a:spcAft>
        <a:buChar char="»"/>
        <a:defRPr sz="2000">
          <a:solidFill>
            <a:schemeClr val="tx1"/>
          </a:solidFill>
          <a:latin typeface="+mn-lt"/>
        </a:defRPr>
      </a:lvl8pPr>
      <a:lvl9pPr marL="3886200" indent="-228600" algn="l" rtl="0" fontAlgn="base">
        <a:spcBef>
          <a:spcPct val="20000"/>
        </a:spcBef>
        <a:spcAft>
          <a:spcPct val="20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8"/>
          <p:cNvSpPr>
            <a:spLocks noChangeArrowheads="1"/>
          </p:cNvSpPr>
          <p:nvPr/>
        </p:nvSpPr>
        <p:spPr bwMode="auto">
          <a:xfrm>
            <a:off x="1447800" y="228600"/>
            <a:ext cx="6172200" cy="1143000"/>
          </a:xfrm>
          <a:prstGeom prst="rect">
            <a:avLst/>
          </a:prstGeom>
          <a:noFill/>
          <a:ln w="9525">
            <a:noFill/>
            <a:miter lim="800000"/>
            <a:headEnd/>
            <a:tailEnd/>
          </a:ln>
        </p:spPr>
        <p:txBody>
          <a:bodyPr anchor="ctr"/>
          <a:lstStyle/>
          <a:p>
            <a:pPr>
              <a:defRPr/>
            </a:pPr>
            <a:r>
              <a:rPr lang="en-US" sz="3600" b="1">
                <a:solidFill>
                  <a:schemeClr val="accent2"/>
                </a:solidFill>
                <a:latin typeface="Arial" charset="0"/>
              </a:rPr>
              <a:t> </a:t>
            </a:r>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ctr" rtl="0" eaLnBrk="0" fontAlgn="base" hangingPunct="0">
        <a:spcBef>
          <a:spcPct val="0"/>
        </a:spcBef>
        <a:spcAft>
          <a:spcPct val="0"/>
        </a:spcAft>
        <a:defRPr sz="3600" b="1">
          <a:solidFill>
            <a:schemeClr val="accent2"/>
          </a:solidFill>
          <a:latin typeface="+mj-lt"/>
          <a:ea typeface="+mj-ea"/>
          <a:cs typeface="+mj-cs"/>
        </a:defRPr>
      </a:lvl1pPr>
      <a:lvl2pPr algn="ctr" rtl="0" eaLnBrk="0" fontAlgn="base" hangingPunct="0">
        <a:spcBef>
          <a:spcPct val="0"/>
        </a:spcBef>
        <a:spcAft>
          <a:spcPct val="0"/>
        </a:spcAft>
        <a:defRPr sz="3600" b="1">
          <a:solidFill>
            <a:schemeClr val="accent2"/>
          </a:solidFill>
          <a:latin typeface="Arial" charset="0"/>
        </a:defRPr>
      </a:lvl2pPr>
      <a:lvl3pPr algn="ctr" rtl="0" eaLnBrk="0" fontAlgn="base" hangingPunct="0">
        <a:spcBef>
          <a:spcPct val="0"/>
        </a:spcBef>
        <a:spcAft>
          <a:spcPct val="0"/>
        </a:spcAft>
        <a:defRPr sz="3600" b="1">
          <a:solidFill>
            <a:schemeClr val="accent2"/>
          </a:solidFill>
          <a:latin typeface="Arial" charset="0"/>
        </a:defRPr>
      </a:lvl3pPr>
      <a:lvl4pPr algn="ctr" rtl="0" eaLnBrk="0" fontAlgn="base" hangingPunct="0">
        <a:spcBef>
          <a:spcPct val="0"/>
        </a:spcBef>
        <a:spcAft>
          <a:spcPct val="0"/>
        </a:spcAft>
        <a:defRPr sz="3600" b="1">
          <a:solidFill>
            <a:schemeClr val="accent2"/>
          </a:solidFill>
          <a:latin typeface="Arial" charset="0"/>
        </a:defRPr>
      </a:lvl4pPr>
      <a:lvl5pPr algn="ctr" rtl="0" eaLnBrk="0" fontAlgn="base" hangingPunct="0">
        <a:spcBef>
          <a:spcPct val="0"/>
        </a:spcBef>
        <a:spcAft>
          <a:spcPct val="0"/>
        </a:spcAft>
        <a:defRPr sz="3600" b="1">
          <a:solidFill>
            <a:schemeClr val="accent2"/>
          </a:solidFill>
          <a:latin typeface="Arial" charset="0"/>
        </a:defRPr>
      </a:lvl5pPr>
      <a:lvl6pPr marL="457200" algn="ctr" rtl="0" fontAlgn="base">
        <a:spcBef>
          <a:spcPct val="0"/>
        </a:spcBef>
        <a:spcAft>
          <a:spcPct val="0"/>
        </a:spcAft>
        <a:defRPr sz="3600" b="1">
          <a:solidFill>
            <a:schemeClr val="accent2"/>
          </a:solidFill>
          <a:latin typeface="Arial" charset="0"/>
        </a:defRPr>
      </a:lvl6pPr>
      <a:lvl7pPr marL="914400" algn="ctr" rtl="0" fontAlgn="base">
        <a:spcBef>
          <a:spcPct val="0"/>
        </a:spcBef>
        <a:spcAft>
          <a:spcPct val="0"/>
        </a:spcAft>
        <a:defRPr sz="3600" b="1">
          <a:solidFill>
            <a:schemeClr val="accent2"/>
          </a:solidFill>
          <a:latin typeface="Arial" charset="0"/>
        </a:defRPr>
      </a:lvl7pPr>
      <a:lvl8pPr marL="1371600" algn="ctr" rtl="0" fontAlgn="base">
        <a:spcBef>
          <a:spcPct val="0"/>
        </a:spcBef>
        <a:spcAft>
          <a:spcPct val="0"/>
        </a:spcAft>
        <a:defRPr sz="3600" b="1">
          <a:solidFill>
            <a:schemeClr val="accent2"/>
          </a:solidFill>
          <a:latin typeface="Arial" charset="0"/>
        </a:defRPr>
      </a:lvl8pPr>
      <a:lvl9pPr marL="1828800" algn="ctr" rtl="0" fontAlgn="base">
        <a:spcBef>
          <a:spcPct val="0"/>
        </a:spcBef>
        <a:spcAft>
          <a:spcPct val="0"/>
        </a:spcAft>
        <a:defRPr sz="3600" b="1">
          <a:solidFill>
            <a:schemeClr val="accent2"/>
          </a:solidFill>
          <a:latin typeface="Arial" charset="0"/>
        </a:defRPr>
      </a:lvl9pPr>
    </p:titleStyle>
    <p:bodyStyle>
      <a:lvl1pPr marL="342900" indent="-342900" algn="l" rtl="0" eaLnBrk="0" fontAlgn="base" hangingPunct="0">
        <a:spcBef>
          <a:spcPct val="20000"/>
        </a:spcBef>
        <a:spcAft>
          <a:spcPct val="20000"/>
        </a:spcAft>
        <a:buFont typeface="Wingdings" pitchFamily="2" charset="2"/>
        <a:buChar char="ü"/>
        <a:defRPr sz="2200">
          <a:solidFill>
            <a:schemeClr val="tx1"/>
          </a:solidFill>
          <a:latin typeface="+mn-lt"/>
          <a:ea typeface="+mn-ea"/>
          <a:cs typeface="+mn-cs"/>
        </a:defRPr>
      </a:lvl1pPr>
      <a:lvl2pPr marL="742950" indent="-285750" algn="l" rtl="0" eaLnBrk="0" fontAlgn="base" hangingPunct="0">
        <a:spcBef>
          <a:spcPct val="20000"/>
        </a:spcBef>
        <a:spcAft>
          <a:spcPct val="20000"/>
        </a:spcAft>
        <a:buChar char="•"/>
        <a:defRPr sz="2000" i="1">
          <a:solidFill>
            <a:schemeClr val="tx1"/>
          </a:solidFill>
          <a:latin typeface="+mn-lt"/>
        </a:defRPr>
      </a:lvl2pPr>
      <a:lvl3pPr marL="1143000" indent="-228600" algn="l" rtl="0" eaLnBrk="0" fontAlgn="base" hangingPunct="0">
        <a:spcBef>
          <a:spcPct val="20000"/>
        </a:spcBef>
        <a:spcAft>
          <a:spcPct val="20000"/>
        </a:spcAft>
        <a:buFont typeface="Arial" charset="0"/>
        <a:buChar char="–"/>
        <a:defRPr>
          <a:solidFill>
            <a:schemeClr val="tx1"/>
          </a:solidFill>
          <a:latin typeface="+mn-lt"/>
        </a:defRPr>
      </a:lvl3pPr>
      <a:lvl4pPr marL="1600200" indent="-228600" algn="l" rtl="0" eaLnBrk="0" fontAlgn="base" hangingPunct="0">
        <a:spcBef>
          <a:spcPct val="20000"/>
        </a:spcBef>
        <a:spcAft>
          <a:spcPct val="20000"/>
        </a:spcAft>
        <a:buChar char="–"/>
        <a:defRPr sz="2000" i="1">
          <a:solidFill>
            <a:schemeClr val="tx1"/>
          </a:solidFill>
          <a:latin typeface="+mn-lt"/>
        </a:defRPr>
      </a:lvl4pPr>
      <a:lvl5pPr marL="2057400" indent="-228600" algn="l" rtl="0" eaLnBrk="0" fontAlgn="base" hangingPunct="0">
        <a:spcBef>
          <a:spcPct val="20000"/>
        </a:spcBef>
        <a:spcAft>
          <a:spcPct val="20000"/>
        </a:spcAft>
        <a:buChar char="»"/>
        <a:defRPr sz="2000">
          <a:solidFill>
            <a:schemeClr val="tx1"/>
          </a:solidFill>
          <a:latin typeface="+mn-lt"/>
        </a:defRPr>
      </a:lvl5pPr>
      <a:lvl6pPr marL="2514600" indent="-228600" algn="l" rtl="0" fontAlgn="base">
        <a:spcBef>
          <a:spcPct val="20000"/>
        </a:spcBef>
        <a:spcAft>
          <a:spcPct val="20000"/>
        </a:spcAft>
        <a:buChar char="»"/>
        <a:defRPr sz="2000">
          <a:solidFill>
            <a:schemeClr val="tx1"/>
          </a:solidFill>
          <a:latin typeface="+mn-lt"/>
        </a:defRPr>
      </a:lvl6pPr>
      <a:lvl7pPr marL="2971800" indent="-228600" algn="l" rtl="0" fontAlgn="base">
        <a:spcBef>
          <a:spcPct val="20000"/>
        </a:spcBef>
        <a:spcAft>
          <a:spcPct val="20000"/>
        </a:spcAft>
        <a:buChar char="»"/>
        <a:defRPr sz="2000">
          <a:solidFill>
            <a:schemeClr val="tx1"/>
          </a:solidFill>
          <a:latin typeface="+mn-lt"/>
        </a:defRPr>
      </a:lvl7pPr>
      <a:lvl8pPr marL="3429000" indent="-228600" algn="l" rtl="0" fontAlgn="base">
        <a:spcBef>
          <a:spcPct val="20000"/>
        </a:spcBef>
        <a:spcAft>
          <a:spcPct val="20000"/>
        </a:spcAft>
        <a:buChar char="»"/>
        <a:defRPr sz="2000">
          <a:solidFill>
            <a:schemeClr val="tx1"/>
          </a:solidFill>
          <a:latin typeface="+mn-lt"/>
        </a:defRPr>
      </a:lvl8pPr>
      <a:lvl9pPr marL="3886200" indent="-228600" algn="l" rtl="0" fontAlgn="base">
        <a:spcBef>
          <a:spcPct val="20000"/>
        </a:spcBef>
        <a:spcAft>
          <a:spcPct val="20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llnl.gov/news/newsreleases/2011/Apr/NR-11-04-06.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noChangeArrowheads="1"/>
          </p:cNvSpPr>
          <p:nvPr>
            <p:ph type="dt" sz="quarter" idx="10"/>
          </p:nvPr>
        </p:nvSpPr>
        <p:spPr/>
        <p:txBody>
          <a:bodyPr/>
          <a:lstStyle/>
          <a:p>
            <a:pPr>
              <a:defRPr/>
            </a:pPr>
            <a:r>
              <a:rPr lang="en-US"/>
              <a:t>                                                                           </a:t>
            </a:r>
          </a:p>
        </p:txBody>
      </p:sp>
      <p:sp>
        <p:nvSpPr>
          <p:cNvPr id="5" name="Rectangle 5"/>
          <p:cNvSpPr>
            <a:spLocks noGrp="1" noChangeArrowheads="1"/>
          </p:cNvSpPr>
          <p:nvPr>
            <p:ph type="sldNum" sz="quarter" idx="12"/>
          </p:nvPr>
        </p:nvSpPr>
        <p:spPr/>
        <p:txBody>
          <a:bodyPr/>
          <a:lstStyle/>
          <a:p>
            <a:pPr>
              <a:defRPr/>
            </a:pPr>
            <a:fld id="{0EB7890D-ABB8-43C2-9112-8AB598C661AE}" type="slidenum">
              <a:rPr lang="en-US"/>
              <a:pPr>
                <a:defRPr/>
              </a:pPr>
              <a:t>1</a:t>
            </a:fld>
            <a:endParaRPr lang="en-US"/>
          </a:p>
        </p:txBody>
      </p:sp>
      <p:sp>
        <p:nvSpPr>
          <p:cNvPr id="8196" name="Rectangle 2"/>
          <p:cNvSpPr>
            <a:spLocks noGrp="1" noChangeArrowheads="1"/>
          </p:cNvSpPr>
          <p:nvPr>
            <p:ph type="subTitle" idx="1"/>
          </p:nvPr>
        </p:nvSpPr>
        <p:spPr>
          <a:xfrm>
            <a:off x="1098550" y="3444875"/>
            <a:ext cx="6400800" cy="2371725"/>
          </a:xfrm>
        </p:spPr>
        <p:txBody>
          <a:bodyPr/>
          <a:lstStyle/>
          <a:p>
            <a:pPr eaLnBrk="1" hangingPunct="1">
              <a:lnSpc>
                <a:spcPct val="80000"/>
              </a:lnSpc>
            </a:pPr>
            <a:r>
              <a:rPr lang="en-US" sz="2000" smtClean="0"/>
              <a:t>May 23, 2011</a:t>
            </a:r>
          </a:p>
          <a:p>
            <a:pPr eaLnBrk="1" hangingPunct="1">
              <a:lnSpc>
                <a:spcPct val="80000"/>
              </a:lnSpc>
            </a:pPr>
            <a:r>
              <a:rPr lang="en-US" sz="2000" smtClean="0"/>
              <a:t>LeRoy Spayd</a:t>
            </a:r>
          </a:p>
          <a:p>
            <a:pPr eaLnBrk="1" hangingPunct="1">
              <a:lnSpc>
                <a:spcPct val="80000"/>
              </a:lnSpc>
            </a:pPr>
            <a:r>
              <a:rPr lang="en-US" sz="2000" smtClean="0"/>
              <a:t>Chief Training Division</a:t>
            </a:r>
          </a:p>
          <a:p>
            <a:pPr eaLnBrk="1" hangingPunct="1">
              <a:lnSpc>
                <a:spcPct val="80000"/>
              </a:lnSpc>
            </a:pPr>
            <a:r>
              <a:rPr lang="en-US" sz="2000" smtClean="0"/>
              <a:t>Office of Climate, Water, and Weather Services</a:t>
            </a:r>
          </a:p>
          <a:p>
            <a:pPr eaLnBrk="1" hangingPunct="1">
              <a:lnSpc>
                <a:spcPct val="80000"/>
              </a:lnSpc>
            </a:pPr>
            <a:r>
              <a:rPr lang="en-US" sz="2000" smtClean="0"/>
              <a:t>NOAA’s National Weather Service</a:t>
            </a:r>
            <a:br>
              <a:rPr lang="en-US" sz="2000" smtClean="0"/>
            </a:br>
            <a:endParaRPr lang="en-US" sz="2000" smtClean="0"/>
          </a:p>
        </p:txBody>
      </p:sp>
      <p:sp>
        <p:nvSpPr>
          <p:cNvPr id="1690627" name="Text Box 3"/>
          <p:cNvSpPr txBox="1">
            <a:spLocks noChangeArrowheads="1"/>
          </p:cNvSpPr>
          <p:nvPr/>
        </p:nvSpPr>
        <p:spPr bwMode="auto">
          <a:xfrm>
            <a:off x="1831975" y="1990725"/>
            <a:ext cx="5060950" cy="1739900"/>
          </a:xfrm>
          <a:prstGeom prst="rect">
            <a:avLst/>
          </a:prstGeom>
          <a:noFill/>
          <a:ln w="9525">
            <a:noFill/>
            <a:miter lim="800000"/>
            <a:headEnd/>
            <a:tailEnd/>
          </a:ln>
          <a:effectLst/>
        </p:spPr>
        <p:txBody>
          <a:bodyPr wrap="none">
            <a:spAutoFit/>
          </a:bodyPr>
          <a:lstStyle/>
          <a:p>
            <a:pPr eaLnBrk="0" hangingPunct="0">
              <a:defRPr/>
            </a:pPr>
            <a:r>
              <a:rPr lang="en-US" sz="3600">
                <a:solidFill>
                  <a:schemeClr val="tx2"/>
                </a:solidFill>
                <a:effectLst>
                  <a:outerShdw blurRad="38100" dist="38100" dir="2700000" algn="tl">
                    <a:srgbClr val="C0C0C0"/>
                  </a:outerShdw>
                </a:effectLst>
                <a:latin typeface="Times New Roman" pitchFamily="18" charset="0"/>
              </a:rPr>
              <a:t>Unidata Policy Committee</a:t>
            </a:r>
          </a:p>
          <a:p>
            <a:pPr eaLnBrk="0" hangingPunct="0">
              <a:defRPr/>
            </a:pPr>
            <a:r>
              <a:rPr lang="en-US" sz="3600">
                <a:solidFill>
                  <a:schemeClr val="tx2"/>
                </a:solidFill>
                <a:effectLst>
                  <a:outerShdw blurRad="38100" dist="38100" dir="2700000" algn="tl">
                    <a:srgbClr val="C0C0C0"/>
                  </a:outerShdw>
                </a:effectLst>
                <a:latin typeface="Times New Roman" pitchFamily="18" charset="0"/>
              </a:rPr>
              <a:t>NOAA/NWS Update</a:t>
            </a:r>
          </a:p>
          <a:p>
            <a:pPr eaLnBrk="0" hangingPunct="0">
              <a:defRPr/>
            </a:pPr>
            <a:endParaRPr lang="en-US" sz="3600">
              <a:solidFill>
                <a:schemeClr val="tx2"/>
              </a:solidFill>
              <a:effectLst>
                <a:outerShdw blurRad="38100" dist="38100" dir="2700000" algn="tl">
                  <a:srgbClr val="C0C0C0"/>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idx="4294967295"/>
          </p:nvPr>
        </p:nvSpPr>
        <p:spPr/>
        <p:txBody>
          <a:bodyPr/>
          <a:lstStyle/>
          <a:p>
            <a:r>
              <a:rPr lang="en-US" sz="4000" smtClean="0"/>
              <a:t>Data Requirements</a:t>
            </a:r>
            <a:r>
              <a:rPr lang="en-US" smtClean="0"/>
              <a:t/>
            </a:r>
            <a:br>
              <a:rPr lang="en-US" smtClean="0"/>
            </a:br>
            <a:r>
              <a:rPr lang="en-US" smtClean="0"/>
              <a:t>Assumptions</a:t>
            </a:r>
          </a:p>
        </p:txBody>
      </p:sp>
      <p:pic>
        <p:nvPicPr>
          <p:cNvPr id="17411" name="Picture 13"/>
          <p:cNvPicPr>
            <a:picLocks noChangeAspect="1" noChangeArrowheads="1"/>
          </p:cNvPicPr>
          <p:nvPr/>
        </p:nvPicPr>
        <p:blipFill>
          <a:blip r:embed="rId3" cstate="print"/>
          <a:srcRect/>
          <a:stretch>
            <a:fillRect/>
          </a:stretch>
        </p:blipFill>
        <p:spPr bwMode="auto">
          <a:xfrm>
            <a:off x="1063625" y="2119313"/>
            <a:ext cx="6937375" cy="4510087"/>
          </a:xfrm>
          <a:prstGeom prst="rect">
            <a:avLst/>
          </a:prstGeom>
          <a:noFill/>
          <a:ln w="9525">
            <a:noFill/>
            <a:miter lim="800000"/>
            <a:headEnd/>
            <a:tailEnd/>
          </a:ln>
        </p:spPr>
      </p:pic>
      <p:sp>
        <p:nvSpPr>
          <p:cNvPr id="17412" name="Slide Number Placeholder 3"/>
          <p:cNvSpPr txBox="1">
            <a:spLocks noGrp="1"/>
          </p:cNvSpPr>
          <p:nvPr/>
        </p:nvSpPr>
        <p:spPr bwMode="auto">
          <a:xfrm>
            <a:off x="7086600" y="6248400"/>
            <a:ext cx="1905000" cy="457200"/>
          </a:xfrm>
          <a:prstGeom prst="rect">
            <a:avLst/>
          </a:prstGeom>
          <a:noFill/>
          <a:ln w="9525">
            <a:noFill/>
            <a:miter lim="800000"/>
            <a:headEnd/>
            <a:tailEnd/>
          </a:ln>
        </p:spPr>
        <p:txBody>
          <a:bodyPr/>
          <a:lstStyle/>
          <a:p>
            <a:pPr algn="r"/>
            <a:fld id="{A7F03F3D-03B4-4E41-909F-7A094D476B5A}" type="slidenum">
              <a:rPr lang="en-US" sz="1200">
                <a:latin typeface="Arial Narrow" pitchFamily="34" charset="0"/>
              </a:rPr>
              <a:pPr algn="r"/>
              <a:t>10</a:t>
            </a:fld>
            <a:endParaRPr lang="en-US" sz="1200">
              <a:latin typeface="Arial Narrow" pitchFamily="34" charset="0"/>
            </a:endParaRPr>
          </a:p>
        </p:txBody>
      </p:sp>
      <p:sp>
        <p:nvSpPr>
          <p:cNvPr id="17413" name="Line 29"/>
          <p:cNvSpPr>
            <a:spLocks noChangeShapeType="1"/>
          </p:cNvSpPr>
          <p:nvPr/>
        </p:nvSpPr>
        <p:spPr bwMode="auto">
          <a:xfrm>
            <a:off x="5257800" y="2819400"/>
            <a:ext cx="12700" cy="2895600"/>
          </a:xfrm>
          <a:prstGeom prst="line">
            <a:avLst/>
          </a:prstGeom>
          <a:noFill/>
          <a:ln w="25400">
            <a:solidFill>
              <a:schemeClr val="tx1"/>
            </a:solidFill>
            <a:round/>
            <a:headEnd/>
            <a:tailEnd/>
          </a:ln>
        </p:spPr>
        <p:txBody>
          <a:bodyPr/>
          <a:lstStyle/>
          <a:p>
            <a:endParaRPr lang="en-US"/>
          </a:p>
        </p:txBody>
      </p:sp>
      <p:sp>
        <p:nvSpPr>
          <p:cNvPr id="17414" name="Line 30"/>
          <p:cNvSpPr>
            <a:spLocks noChangeShapeType="1"/>
          </p:cNvSpPr>
          <p:nvPr/>
        </p:nvSpPr>
        <p:spPr bwMode="auto">
          <a:xfrm>
            <a:off x="6477000" y="2819400"/>
            <a:ext cx="7938" cy="2895600"/>
          </a:xfrm>
          <a:prstGeom prst="line">
            <a:avLst/>
          </a:prstGeom>
          <a:noFill/>
          <a:ln w="25400">
            <a:solidFill>
              <a:schemeClr val="tx1"/>
            </a:solidFill>
            <a:round/>
            <a:headEnd/>
            <a:tailEnd/>
          </a:ln>
        </p:spPr>
        <p:txBody>
          <a:bodyPr/>
          <a:lstStyle/>
          <a:p>
            <a:endParaRPr lang="en-US"/>
          </a:p>
        </p:txBody>
      </p:sp>
      <p:sp>
        <p:nvSpPr>
          <p:cNvPr id="17415" name="AutoShape 19"/>
          <p:cNvSpPr>
            <a:spLocks noChangeArrowheads="1"/>
          </p:cNvSpPr>
          <p:nvPr/>
        </p:nvSpPr>
        <p:spPr bwMode="auto">
          <a:xfrm rot="10800000">
            <a:off x="5124450" y="3135313"/>
            <a:ext cx="271463" cy="217487"/>
          </a:xfrm>
          <a:prstGeom prst="triangle">
            <a:avLst>
              <a:gd name="adj" fmla="val 50000"/>
            </a:avLst>
          </a:prstGeom>
          <a:solidFill>
            <a:srgbClr val="00FF00"/>
          </a:solidFill>
          <a:ln w="9525">
            <a:solidFill>
              <a:schemeClr val="tx1"/>
            </a:solidFill>
            <a:miter lim="800000"/>
            <a:headEnd/>
            <a:tailEnd/>
          </a:ln>
        </p:spPr>
        <p:txBody>
          <a:bodyPr wrap="none" anchor="ctr"/>
          <a:lstStyle/>
          <a:p>
            <a:endParaRPr lang="en-US">
              <a:latin typeface="Times New Roman" pitchFamily="18" charset="0"/>
            </a:endParaRPr>
          </a:p>
        </p:txBody>
      </p:sp>
      <p:sp>
        <p:nvSpPr>
          <p:cNvPr id="17416" name="AutoShape 20"/>
          <p:cNvSpPr>
            <a:spLocks noChangeArrowheads="1"/>
          </p:cNvSpPr>
          <p:nvPr/>
        </p:nvSpPr>
        <p:spPr bwMode="auto">
          <a:xfrm rot="10800000">
            <a:off x="6326188" y="3124200"/>
            <a:ext cx="271462" cy="217488"/>
          </a:xfrm>
          <a:prstGeom prst="triangle">
            <a:avLst>
              <a:gd name="adj" fmla="val 50000"/>
            </a:avLst>
          </a:prstGeom>
          <a:solidFill>
            <a:srgbClr val="00FF00"/>
          </a:solidFill>
          <a:ln w="9525">
            <a:solidFill>
              <a:schemeClr val="tx1"/>
            </a:solidFill>
            <a:miter lim="800000"/>
            <a:headEnd/>
            <a:tailEnd/>
          </a:ln>
        </p:spPr>
        <p:txBody>
          <a:bodyPr wrap="none" anchor="ctr"/>
          <a:lstStyle/>
          <a:p>
            <a:endParaRPr lang="en-US">
              <a:latin typeface="Times New Roman" pitchFamily="18" charset="0"/>
            </a:endParaRPr>
          </a:p>
        </p:txBody>
      </p:sp>
      <p:sp>
        <p:nvSpPr>
          <p:cNvPr id="17417" name="Text Box 22"/>
          <p:cNvSpPr txBox="1">
            <a:spLocks noChangeArrowheads="1"/>
          </p:cNvSpPr>
          <p:nvPr/>
        </p:nvSpPr>
        <p:spPr bwMode="auto">
          <a:xfrm>
            <a:off x="5362575" y="2968625"/>
            <a:ext cx="871538" cy="307975"/>
          </a:xfrm>
          <a:prstGeom prst="rect">
            <a:avLst/>
          </a:prstGeom>
          <a:noFill/>
          <a:ln w="9525">
            <a:noFill/>
            <a:miter lim="800000"/>
            <a:headEnd/>
            <a:tailEnd/>
          </a:ln>
        </p:spPr>
        <p:txBody>
          <a:bodyPr wrap="none">
            <a:spAutoFit/>
          </a:bodyPr>
          <a:lstStyle/>
          <a:p>
            <a:r>
              <a:rPr lang="en-US" sz="1400" b="1">
                <a:latin typeface="Times New Roman" pitchFamily="18" charset="0"/>
              </a:rPr>
              <a:t>GOES-R</a:t>
            </a:r>
          </a:p>
        </p:txBody>
      </p:sp>
      <p:sp>
        <p:nvSpPr>
          <p:cNvPr id="17418" name="Text Box 23"/>
          <p:cNvSpPr txBox="1">
            <a:spLocks noChangeArrowheads="1"/>
          </p:cNvSpPr>
          <p:nvPr/>
        </p:nvSpPr>
        <p:spPr bwMode="auto">
          <a:xfrm>
            <a:off x="3192463" y="2968625"/>
            <a:ext cx="860425" cy="307975"/>
          </a:xfrm>
          <a:prstGeom prst="rect">
            <a:avLst/>
          </a:prstGeom>
          <a:noFill/>
          <a:ln w="9525">
            <a:noFill/>
            <a:miter lim="800000"/>
            <a:headEnd/>
            <a:tailEnd/>
          </a:ln>
        </p:spPr>
        <p:txBody>
          <a:bodyPr wrap="none">
            <a:spAutoFit/>
          </a:bodyPr>
          <a:lstStyle/>
          <a:p>
            <a:r>
              <a:rPr lang="en-US" sz="1400" b="1">
                <a:latin typeface="Times New Roman" pitchFamily="18" charset="0"/>
              </a:rPr>
              <a:t>Dual-Pol</a:t>
            </a:r>
          </a:p>
        </p:txBody>
      </p:sp>
      <p:sp>
        <p:nvSpPr>
          <p:cNvPr id="17419" name="Text Box 24"/>
          <p:cNvSpPr txBox="1">
            <a:spLocks noChangeArrowheads="1"/>
          </p:cNvSpPr>
          <p:nvPr/>
        </p:nvSpPr>
        <p:spPr bwMode="auto">
          <a:xfrm>
            <a:off x="6557963" y="2968625"/>
            <a:ext cx="841375" cy="307975"/>
          </a:xfrm>
          <a:prstGeom prst="rect">
            <a:avLst/>
          </a:prstGeom>
          <a:noFill/>
          <a:ln w="9525">
            <a:noFill/>
            <a:miter lim="800000"/>
            <a:headEnd/>
            <a:tailEnd/>
          </a:ln>
        </p:spPr>
        <p:txBody>
          <a:bodyPr wrap="none">
            <a:spAutoFit/>
          </a:bodyPr>
          <a:lstStyle/>
          <a:p>
            <a:r>
              <a:rPr lang="en-US" sz="1400" b="1">
                <a:latin typeface="Times New Roman" pitchFamily="18" charset="0"/>
              </a:rPr>
              <a:t>GOES-S</a:t>
            </a:r>
          </a:p>
        </p:txBody>
      </p:sp>
      <p:sp>
        <p:nvSpPr>
          <p:cNvPr id="17420" name="Text Box 21"/>
          <p:cNvSpPr txBox="1">
            <a:spLocks noChangeArrowheads="1"/>
          </p:cNvSpPr>
          <p:nvPr/>
        </p:nvSpPr>
        <p:spPr bwMode="auto">
          <a:xfrm>
            <a:off x="2333625" y="3328988"/>
            <a:ext cx="533400" cy="306387"/>
          </a:xfrm>
          <a:prstGeom prst="rect">
            <a:avLst/>
          </a:prstGeom>
          <a:noFill/>
          <a:ln w="9525">
            <a:noFill/>
            <a:miter lim="800000"/>
            <a:headEnd/>
            <a:tailEnd/>
          </a:ln>
        </p:spPr>
        <p:txBody>
          <a:bodyPr wrap="none">
            <a:spAutoFit/>
          </a:bodyPr>
          <a:lstStyle/>
          <a:p>
            <a:r>
              <a:rPr lang="en-US" sz="1400" b="1">
                <a:latin typeface="Times New Roman" pitchFamily="18" charset="0"/>
              </a:rPr>
              <a:t>NPP</a:t>
            </a:r>
          </a:p>
        </p:txBody>
      </p:sp>
      <p:sp>
        <p:nvSpPr>
          <p:cNvPr id="17421" name="Text Box 32"/>
          <p:cNvSpPr txBox="1">
            <a:spLocks noChangeArrowheads="1"/>
          </p:cNvSpPr>
          <p:nvPr/>
        </p:nvSpPr>
        <p:spPr bwMode="auto">
          <a:xfrm>
            <a:off x="2133600" y="6289675"/>
            <a:ext cx="4800600" cy="276225"/>
          </a:xfrm>
          <a:prstGeom prst="rect">
            <a:avLst/>
          </a:prstGeom>
          <a:noFill/>
          <a:ln w="9525">
            <a:noFill/>
            <a:miter lim="800000"/>
            <a:headEnd/>
            <a:tailEnd/>
          </a:ln>
        </p:spPr>
        <p:txBody>
          <a:bodyPr>
            <a:spAutoFit/>
          </a:bodyPr>
          <a:lstStyle/>
          <a:p>
            <a:r>
              <a:rPr lang="en-US" sz="1200" b="1">
                <a:latin typeface="Times New Roman" pitchFamily="18" charset="0"/>
              </a:rPr>
              <a:t>* Note: Volume of other products (e.g. METARS) is negligible</a:t>
            </a:r>
          </a:p>
        </p:txBody>
      </p:sp>
      <p:sp>
        <p:nvSpPr>
          <p:cNvPr id="17422" name="Rectangle 3"/>
          <p:cNvSpPr>
            <a:spLocks noGrp="1" noChangeArrowheads="1"/>
          </p:cNvSpPr>
          <p:nvPr>
            <p:ph idx="4294967295"/>
          </p:nvPr>
        </p:nvSpPr>
        <p:spPr>
          <a:xfrm>
            <a:off x="381000" y="1676400"/>
            <a:ext cx="8305800" cy="609600"/>
          </a:xfrm>
        </p:spPr>
        <p:txBody>
          <a:bodyPr/>
          <a:lstStyle/>
          <a:p>
            <a:pPr algn="ctr">
              <a:buFontTx/>
              <a:buNone/>
            </a:pPr>
            <a:r>
              <a:rPr lang="en-US" sz="2400" smtClean="0">
                <a:solidFill>
                  <a:srgbClr val="000000"/>
                </a:solidFill>
              </a:rPr>
              <a:t>Data Available to AWIPS, NCEP, and the Gateway </a:t>
            </a:r>
          </a:p>
        </p:txBody>
      </p:sp>
      <p:sp>
        <p:nvSpPr>
          <p:cNvPr id="17423" name="Line 29"/>
          <p:cNvSpPr>
            <a:spLocks noChangeShapeType="1"/>
          </p:cNvSpPr>
          <p:nvPr/>
        </p:nvSpPr>
        <p:spPr bwMode="auto">
          <a:xfrm>
            <a:off x="3105150" y="2819400"/>
            <a:ext cx="12700" cy="2895600"/>
          </a:xfrm>
          <a:prstGeom prst="line">
            <a:avLst/>
          </a:prstGeom>
          <a:noFill/>
          <a:ln w="25400">
            <a:solidFill>
              <a:schemeClr val="tx1"/>
            </a:solidFill>
            <a:round/>
            <a:headEnd/>
            <a:tailEnd/>
          </a:ln>
        </p:spPr>
        <p:txBody>
          <a:bodyPr/>
          <a:lstStyle/>
          <a:p>
            <a:endParaRPr lang="en-US"/>
          </a:p>
        </p:txBody>
      </p:sp>
      <p:sp>
        <p:nvSpPr>
          <p:cNvPr id="17424" name="Line 29"/>
          <p:cNvSpPr>
            <a:spLocks noChangeShapeType="1"/>
          </p:cNvSpPr>
          <p:nvPr/>
        </p:nvSpPr>
        <p:spPr bwMode="auto">
          <a:xfrm>
            <a:off x="2908300" y="2819400"/>
            <a:ext cx="12700" cy="2895600"/>
          </a:xfrm>
          <a:prstGeom prst="line">
            <a:avLst/>
          </a:prstGeom>
          <a:noFill/>
          <a:ln w="25400">
            <a:solidFill>
              <a:schemeClr val="tx1"/>
            </a:solidFill>
            <a:round/>
            <a:headEnd/>
            <a:tailEnd/>
          </a:ln>
        </p:spPr>
        <p:txBody>
          <a:bodyPr/>
          <a:lstStyle/>
          <a:p>
            <a:endParaRPr lang="en-US"/>
          </a:p>
        </p:txBody>
      </p:sp>
      <p:sp>
        <p:nvSpPr>
          <p:cNvPr id="17425" name="AutoShape 18"/>
          <p:cNvSpPr>
            <a:spLocks noChangeArrowheads="1"/>
          </p:cNvSpPr>
          <p:nvPr/>
        </p:nvSpPr>
        <p:spPr bwMode="auto">
          <a:xfrm rot="10800000">
            <a:off x="2971800" y="3135313"/>
            <a:ext cx="271463" cy="217487"/>
          </a:xfrm>
          <a:prstGeom prst="triangle">
            <a:avLst>
              <a:gd name="adj" fmla="val 50000"/>
            </a:avLst>
          </a:prstGeom>
          <a:solidFill>
            <a:srgbClr val="00FF00"/>
          </a:solidFill>
          <a:ln w="9525">
            <a:solidFill>
              <a:schemeClr val="tx1"/>
            </a:solidFill>
            <a:miter lim="800000"/>
            <a:headEnd/>
            <a:tailEnd/>
          </a:ln>
        </p:spPr>
        <p:txBody>
          <a:bodyPr wrap="none" anchor="ctr"/>
          <a:lstStyle/>
          <a:p>
            <a:endParaRPr lang="en-US">
              <a:latin typeface="Times New Roman" pitchFamily="18" charset="0"/>
            </a:endParaRPr>
          </a:p>
        </p:txBody>
      </p:sp>
      <p:sp>
        <p:nvSpPr>
          <p:cNvPr id="17426" name="AutoShape 14"/>
          <p:cNvSpPr>
            <a:spLocks noChangeArrowheads="1"/>
          </p:cNvSpPr>
          <p:nvPr/>
        </p:nvSpPr>
        <p:spPr bwMode="auto">
          <a:xfrm rot="10800000">
            <a:off x="2776538" y="3516313"/>
            <a:ext cx="271462" cy="217487"/>
          </a:xfrm>
          <a:prstGeom prst="triangle">
            <a:avLst>
              <a:gd name="adj" fmla="val 50000"/>
            </a:avLst>
          </a:prstGeom>
          <a:solidFill>
            <a:srgbClr val="00FF00"/>
          </a:solidFill>
          <a:ln w="9525">
            <a:solidFill>
              <a:schemeClr val="tx1"/>
            </a:solidFill>
            <a:miter lim="800000"/>
            <a:headEnd/>
            <a:tailEnd/>
          </a:ln>
        </p:spPr>
        <p:txBody>
          <a:bodyPr wrap="none" anchor="ctr"/>
          <a:lstStyle/>
          <a:p>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ubtitle 3"/>
          <p:cNvSpPr>
            <a:spLocks noGrp="1"/>
          </p:cNvSpPr>
          <p:nvPr>
            <p:ph idx="4294967295"/>
          </p:nvPr>
        </p:nvSpPr>
        <p:spPr>
          <a:xfrm>
            <a:off x="304800" y="1524000"/>
            <a:ext cx="4572000" cy="1066800"/>
          </a:xfrm>
        </p:spPr>
        <p:txBody>
          <a:bodyPr/>
          <a:lstStyle/>
          <a:p>
            <a:pPr marL="0" indent="0">
              <a:spcBef>
                <a:spcPct val="0"/>
              </a:spcBef>
              <a:buFontTx/>
              <a:buNone/>
            </a:pPr>
            <a:r>
              <a:rPr lang="en-US" sz="1600" b="1" smtClean="0">
                <a:solidFill>
                  <a:srgbClr val="0070C0"/>
                </a:solidFill>
                <a:ea typeface="ＭＳ Ｐゴシック" pitchFamily="34" charset="-128"/>
              </a:rPr>
              <a:t>Broad Scope for Environmental Data Stewardship</a:t>
            </a:r>
          </a:p>
          <a:p>
            <a:pPr marL="0" indent="0">
              <a:spcBef>
                <a:spcPts val="600"/>
              </a:spcBef>
            </a:pPr>
            <a:r>
              <a:rPr lang="en-US" sz="1600" smtClean="0"/>
              <a:t>~150 Research &amp; Operational Observing Systems</a:t>
            </a:r>
          </a:p>
          <a:p>
            <a:pPr marL="0" indent="0">
              <a:spcBef>
                <a:spcPts val="600"/>
              </a:spcBef>
            </a:pPr>
            <a:r>
              <a:rPr lang="en-US" sz="1600" smtClean="0"/>
              <a:t>~4-5 Petabytes of data/year (~15 Pb total)</a:t>
            </a:r>
          </a:p>
        </p:txBody>
      </p:sp>
      <p:sp>
        <p:nvSpPr>
          <p:cNvPr id="24" name="Footer Placeholder 2"/>
          <p:cNvSpPr txBox="1">
            <a:spLocks noGrp="1"/>
          </p:cNvSpPr>
          <p:nvPr/>
        </p:nvSpPr>
        <p:spPr>
          <a:xfrm>
            <a:off x="206375" y="6324600"/>
            <a:ext cx="6172200" cy="365125"/>
          </a:xfrm>
          <a:prstGeom prst="rect">
            <a:avLst/>
          </a:prstGeom>
          <a:noFill/>
        </p:spPr>
        <p:txBody>
          <a:bodyPr/>
          <a:lstStyle/>
          <a:p>
            <a:pPr fontAlgn="auto">
              <a:spcBef>
                <a:spcPts val="0"/>
              </a:spcBef>
              <a:spcAft>
                <a:spcPts val="0"/>
              </a:spcAft>
              <a:defRPr/>
            </a:pPr>
            <a:r>
              <a:rPr lang="en-US" sz="1400" dirty="0">
                <a:solidFill>
                  <a:schemeClr val="tx1">
                    <a:lumMod val="50000"/>
                    <a:lumOff val="50000"/>
                  </a:schemeClr>
                </a:solidFill>
                <a:latin typeface="+mn-lt"/>
              </a:rPr>
              <a:t>Prepared by Environmental Data Management Committee for NOAA Leadership</a:t>
            </a:r>
          </a:p>
        </p:txBody>
      </p:sp>
      <p:sp>
        <p:nvSpPr>
          <p:cNvPr id="18436" name="TextBox 20"/>
          <p:cNvSpPr txBox="1">
            <a:spLocks noChangeArrowheads="1"/>
          </p:cNvSpPr>
          <p:nvPr/>
        </p:nvSpPr>
        <p:spPr bwMode="auto">
          <a:xfrm>
            <a:off x="304800" y="5105400"/>
            <a:ext cx="4572000" cy="1371600"/>
          </a:xfrm>
          <a:prstGeom prst="rect">
            <a:avLst/>
          </a:prstGeom>
          <a:noFill/>
          <a:ln w="9525">
            <a:noFill/>
            <a:miter lim="800000"/>
            <a:headEnd/>
            <a:tailEnd/>
          </a:ln>
        </p:spPr>
        <p:txBody>
          <a:bodyPr/>
          <a:lstStyle/>
          <a:p>
            <a:pPr marL="225425" indent="-225425">
              <a:spcAft>
                <a:spcPts val="600"/>
              </a:spcAft>
            </a:pPr>
            <a:r>
              <a:rPr lang="en-US" sz="1600" b="1">
                <a:solidFill>
                  <a:srgbClr val="0070C0"/>
                </a:solidFill>
                <a:latin typeface="Calibri" pitchFamily="34" charset="0"/>
                <a:ea typeface="ＭＳ Ｐゴシック" pitchFamily="34" charset="-128"/>
                <a:cs typeface="Arial" charset="0"/>
              </a:rPr>
              <a:t>Data Management Challenges are Changing</a:t>
            </a:r>
          </a:p>
          <a:p>
            <a:pPr marL="225425" indent="-225425">
              <a:spcAft>
                <a:spcPts val="600"/>
              </a:spcAft>
              <a:buFont typeface="Arial" charset="0"/>
              <a:buChar char="•"/>
            </a:pPr>
            <a:r>
              <a:rPr lang="en-US" sz="1600">
                <a:latin typeface="Calibri" pitchFamily="34" charset="0"/>
                <a:ea typeface="ＭＳ Ｐゴシック" pitchFamily="34" charset="-128"/>
                <a:cs typeface="Arial" charset="0"/>
              </a:rPr>
              <a:t>No longer just about data volume</a:t>
            </a:r>
          </a:p>
          <a:p>
            <a:pPr marL="225425" indent="-225425">
              <a:spcAft>
                <a:spcPts val="600"/>
              </a:spcAft>
              <a:buFont typeface="Arial" charset="0"/>
              <a:buChar char="•"/>
            </a:pPr>
            <a:r>
              <a:rPr lang="en-US" sz="1600">
                <a:latin typeface="Calibri" pitchFamily="34" charset="0"/>
                <a:ea typeface="ＭＳ Ｐゴシック" pitchFamily="34" charset="-128"/>
                <a:cs typeface="Arial" charset="0"/>
              </a:rPr>
              <a:t>Data discovery and integration</a:t>
            </a:r>
          </a:p>
          <a:p>
            <a:pPr marL="225425" indent="-225425">
              <a:spcAft>
                <a:spcPts val="600"/>
              </a:spcAft>
              <a:buFont typeface="Arial" charset="0"/>
              <a:buChar char="•"/>
            </a:pPr>
            <a:r>
              <a:rPr lang="en-US" sz="1600">
                <a:latin typeface="Calibri" pitchFamily="34" charset="0"/>
                <a:ea typeface="ＭＳ Ｐゴシック" pitchFamily="34" charset="-128"/>
                <a:cs typeface="Arial" charset="0"/>
              </a:rPr>
              <a:t>Data stewardship and information</a:t>
            </a:r>
          </a:p>
        </p:txBody>
      </p:sp>
      <p:sp>
        <p:nvSpPr>
          <p:cNvPr id="19461" name="Text Box 4"/>
          <p:cNvSpPr txBox="1">
            <a:spLocks noChangeArrowheads="1"/>
          </p:cNvSpPr>
          <p:nvPr/>
        </p:nvSpPr>
        <p:spPr bwMode="auto">
          <a:xfrm>
            <a:off x="727075" y="457200"/>
            <a:ext cx="7654925" cy="533400"/>
          </a:xfrm>
          <a:prstGeom prst="rect">
            <a:avLst/>
          </a:prstGeom>
          <a:noFill/>
          <a:ln w="9525">
            <a:noFill/>
            <a:miter lim="800000"/>
            <a:headEnd/>
            <a:tailEnd/>
          </a:ln>
        </p:spPr>
        <p:txBody>
          <a:bodyPr lIns="0" tIns="0" rIns="0" bIns="0" anchor="ctr"/>
          <a:lstStyle/>
          <a:p>
            <a:pPr>
              <a:defRPr/>
            </a:pPr>
            <a:r>
              <a:rPr lang="en-US" sz="2800" b="1" dirty="0">
                <a:solidFill>
                  <a:schemeClr val="tx2"/>
                </a:solidFill>
                <a:latin typeface="+mj-lt"/>
                <a:cs typeface="Arial" pitchFamily="34" charset="0"/>
              </a:rPr>
              <a:t>Environmental Information Mgmt.</a:t>
            </a:r>
          </a:p>
          <a:p>
            <a:pPr>
              <a:defRPr/>
            </a:pPr>
            <a:r>
              <a:rPr lang="en-US" sz="2800" b="1" dirty="0">
                <a:solidFill>
                  <a:schemeClr val="tx2"/>
                </a:solidFill>
                <a:latin typeface="+mj-lt"/>
                <a:cs typeface="Arial" pitchFamily="34" charset="0"/>
              </a:rPr>
              <a:t>Challenges</a:t>
            </a:r>
            <a:endParaRPr lang="en-US" sz="2800" b="1" dirty="0">
              <a:solidFill>
                <a:schemeClr val="tx2"/>
              </a:solidFill>
              <a:cs typeface="Arial" pitchFamily="34" charset="0"/>
            </a:endParaRPr>
          </a:p>
        </p:txBody>
      </p:sp>
      <p:pic>
        <p:nvPicPr>
          <p:cNvPr id="18438" name="Picture 25" descr="01-05.jpg"/>
          <p:cNvPicPr>
            <a:picLocks noChangeAspect="1"/>
          </p:cNvPicPr>
          <p:nvPr/>
        </p:nvPicPr>
        <p:blipFill>
          <a:blip r:embed="rId3" cstate="print"/>
          <a:srcRect/>
          <a:stretch>
            <a:fillRect/>
          </a:stretch>
        </p:blipFill>
        <p:spPr bwMode="auto">
          <a:xfrm>
            <a:off x="206375" y="2438400"/>
            <a:ext cx="4760913" cy="2667000"/>
          </a:xfrm>
          <a:prstGeom prst="rect">
            <a:avLst/>
          </a:prstGeom>
          <a:noFill/>
          <a:ln w="9525">
            <a:noFill/>
            <a:miter lim="800000"/>
            <a:headEnd/>
            <a:tailEnd/>
          </a:ln>
        </p:spPr>
      </p:pic>
      <p:pic>
        <p:nvPicPr>
          <p:cNvPr id="18439" name="Picture 8" descr="JPSS image.jpg"/>
          <p:cNvPicPr>
            <a:picLocks noChangeAspect="1"/>
          </p:cNvPicPr>
          <p:nvPr/>
        </p:nvPicPr>
        <p:blipFill>
          <a:blip r:embed="rId4" cstate="print"/>
          <a:srcRect/>
          <a:stretch>
            <a:fillRect/>
          </a:stretch>
        </p:blipFill>
        <p:spPr bwMode="auto">
          <a:xfrm>
            <a:off x="5126038" y="1387475"/>
            <a:ext cx="3767137" cy="4937125"/>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WFO AWIPS Status</a:t>
            </a:r>
          </a:p>
        </p:txBody>
      </p:sp>
      <p:sp>
        <p:nvSpPr>
          <p:cNvPr id="19459" name="Content Placeholder 2"/>
          <p:cNvSpPr>
            <a:spLocks noGrp="1"/>
          </p:cNvSpPr>
          <p:nvPr>
            <p:ph idx="1"/>
          </p:nvPr>
        </p:nvSpPr>
        <p:spPr/>
        <p:txBody>
          <a:bodyPr/>
          <a:lstStyle/>
          <a:p>
            <a:pPr>
              <a:defRPr/>
            </a:pPr>
            <a:r>
              <a:rPr lang="en-US" dirty="0" smtClean="0"/>
              <a:t>Last 2 major software releases, all “bug” fixes,  and local applications migration scheduled to be completed by June 30 </a:t>
            </a:r>
            <a:r>
              <a:rPr lang="en-US" i="1" dirty="0" smtClean="0"/>
              <a:t>(both behind schedule)</a:t>
            </a:r>
          </a:p>
          <a:p>
            <a:pPr marL="0" indent="0">
              <a:buFontTx/>
              <a:buNone/>
              <a:defRPr/>
            </a:pPr>
            <a:endParaRPr lang="en-US" i="1" dirty="0" smtClean="0"/>
          </a:p>
          <a:p>
            <a:pPr>
              <a:defRPr/>
            </a:pPr>
            <a:r>
              <a:rPr lang="en-US" dirty="0" smtClean="0"/>
              <a:t>Field OT&amp; E (WFO’s using AWIPS II operationally) to begin in July </a:t>
            </a:r>
          </a:p>
          <a:p>
            <a:pPr lvl="1">
              <a:buFontTx/>
              <a:buNone/>
              <a:defRPr/>
            </a:pPr>
            <a:r>
              <a:rPr lang="en-US" dirty="0" smtClean="0"/>
              <a:t>(behind schedule due to ongoing “software bugs”, slower than expected local application migration, and workstation stability and performance – which has limited testing of full WFO functionality and backup operations)</a:t>
            </a:r>
          </a:p>
          <a:p>
            <a:pPr marL="342900" lvl="1" indent="-342900">
              <a:defRPr/>
            </a:pPr>
            <a:r>
              <a:rPr lang="en-US" sz="2200" i="0" dirty="0" smtClean="0">
                <a:ea typeface="+mn-ea"/>
                <a:cs typeface="+mn-cs"/>
              </a:rPr>
              <a:t>Goal </a:t>
            </a:r>
            <a:r>
              <a:rPr lang="en-US" sz="2200" i="0" dirty="0">
                <a:ea typeface="+mn-ea"/>
                <a:cs typeface="+mn-cs"/>
              </a:rPr>
              <a:t>is to make 1 WFO “deployed” by end of FY 11 – Full deployment phased in during FY 12</a:t>
            </a:r>
          </a:p>
        </p:txBody>
      </p:sp>
      <p:sp>
        <p:nvSpPr>
          <p:cNvPr id="4" name="Date Placeholder 3"/>
          <p:cNvSpPr>
            <a:spLocks noGrp="1"/>
          </p:cNvSpPr>
          <p:nvPr>
            <p:ph type="dt" sz="quarter" idx="10"/>
          </p:nvPr>
        </p:nvSpPr>
        <p:spPr/>
        <p:txBody>
          <a:bodyPr/>
          <a:lstStyle/>
          <a:p>
            <a:pPr>
              <a:defRPr/>
            </a:pPr>
            <a:r>
              <a:rPr lang="en-US" dirty="0" smtClean="0"/>
              <a:t>                                                                               </a:t>
            </a:r>
            <a:endParaRPr lang="en-US" dirty="0"/>
          </a:p>
        </p:txBody>
      </p:sp>
      <p:sp>
        <p:nvSpPr>
          <p:cNvPr id="5" name="Slide Number Placeholder 4"/>
          <p:cNvSpPr>
            <a:spLocks noGrp="1"/>
          </p:cNvSpPr>
          <p:nvPr>
            <p:ph type="sldNum" sz="quarter" idx="11"/>
          </p:nvPr>
        </p:nvSpPr>
        <p:spPr/>
        <p:txBody>
          <a:bodyPr/>
          <a:lstStyle/>
          <a:p>
            <a:pPr>
              <a:defRPr/>
            </a:pPr>
            <a:fld id="{1AF1D109-DE0A-41B3-A69B-77838250D7DD}"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1"/>
          <p:cNvSpPr txBox="1">
            <a:spLocks noGrp="1"/>
          </p:cNvSpPr>
          <p:nvPr/>
        </p:nvSpPr>
        <p:spPr bwMode="auto">
          <a:xfrm>
            <a:off x="609600" y="6248400"/>
            <a:ext cx="2133600" cy="476250"/>
          </a:xfrm>
          <a:prstGeom prst="rect">
            <a:avLst/>
          </a:prstGeom>
          <a:noFill/>
          <a:ln w="9525">
            <a:noFill/>
            <a:miter lim="800000"/>
            <a:headEnd/>
            <a:tailEnd/>
          </a:ln>
        </p:spPr>
        <p:txBody>
          <a:bodyPr/>
          <a:lstStyle/>
          <a:p>
            <a:endParaRPr lang="en-US" sz="1200"/>
          </a:p>
        </p:txBody>
      </p:sp>
      <p:sp>
        <p:nvSpPr>
          <p:cNvPr id="1028" name="Rectangle 4"/>
          <p:cNvSpPr>
            <a:spLocks noChangeArrowheads="1"/>
          </p:cNvSpPr>
          <p:nvPr/>
        </p:nvSpPr>
        <p:spPr bwMode="auto">
          <a:xfrm>
            <a:off x="1276350" y="76200"/>
            <a:ext cx="6457950" cy="708025"/>
          </a:xfrm>
          <a:prstGeom prst="rect">
            <a:avLst/>
          </a:prstGeom>
          <a:noFill/>
          <a:ln w="9525">
            <a:noFill/>
            <a:miter lim="800000"/>
            <a:headEnd/>
            <a:tailEnd/>
          </a:ln>
        </p:spPr>
        <p:txBody>
          <a:bodyPr anchor="ctr"/>
          <a:lstStyle/>
          <a:p>
            <a:pPr>
              <a:defRPr/>
            </a:pPr>
            <a:r>
              <a:rPr lang="en-US" sz="3200" dirty="0">
                <a:solidFill>
                  <a:schemeClr val="tx2"/>
                </a:solidFill>
                <a:latin typeface="+mj-lt"/>
              </a:rPr>
              <a:t> </a:t>
            </a:r>
            <a:r>
              <a:rPr lang="en-US" sz="2800" dirty="0">
                <a:solidFill>
                  <a:schemeClr val="tx2"/>
                </a:solidFill>
                <a:latin typeface="+mj-lt"/>
              </a:rPr>
              <a:t>DR Progress Tracking</a:t>
            </a:r>
          </a:p>
          <a:p>
            <a:pPr>
              <a:defRPr/>
            </a:pPr>
            <a:r>
              <a:rPr lang="en-US" sz="2800" dirty="0">
                <a:solidFill>
                  <a:schemeClr val="tx2"/>
                </a:solidFill>
                <a:latin typeface="+mj-lt"/>
              </a:rPr>
              <a:t>Open Planned </a:t>
            </a:r>
            <a:r>
              <a:rPr lang="en-US" sz="2800" dirty="0" err="1">
                <a:solidFill>
                  <a:schemeClr val="tx2"/>
                </a:solidFill>
                <a:latin typeface="+mj-lt"/>
              </a:rPr>
              <a:t>v.s</a:t>
            </a:r>
            <a:r>
              <a:rPr lang="en-US" sz="2800" dirty="0">
                <a:solidFill>
                  <a:schemeClr val="tx2"/>
                </a:solidFill>
                <a:latin typeface="+mj-lt"/>
              </a:rPr>
              <a:t>. Actual (05/02/11)</a:t>
            </a:r>
          </a:p>
        </p:txBody>
      </p:sp>
      <p:sp>
        <p:nvSpPr>
          <p:cNvPr id="1029" name="Slide Number Placeholder 4"/>
          <p:cNvSpPr txBox="1">
            <a:spLocks noGrp="1"/>
          </p:cNvSpPr>
          <p:nvPr/>
        </p:nvSpPr>
        <p:spPr bwMode="auto">
          <a:xfrm>
            <a:off x="6870700" y="6492875"/>
            <a:ext cx="2133600" cy="336550"/>
          </a:xfrm>
          <a:prstGeom prst="rect">
            <a:avLst/>
          </a:prstGeom>
          <a:noFill/>
          <a:ln w="9525">
            <a:noFill/>
            <a:miter lim="800000"/>
            <a:headEnd/>
            <a:tailEnd/>
          </a:ln>
        </p:spPr>
        <p:txBody>
          <a:bodyPr/>
          <a:lstStyle/>
          <a:p>
            <a:pPr algn="r"/>
            <a:fld id="{BCA0FE2F-7C93-4991-AF91-56AB91B8BA5B}" type="slidenum">
              <a:rPr lang="en-US" sz="1200"/>
              <a:pPr algn="r"/>
              <a:t>13</a:t>
            </a:fld>
            <a:endParaRPr lang="en-US" sz="1200"/>
          </a:p>
        </p:txBody>
      </p:sp>
      <p:graphicFrame>
        <p:nvGraphicFramePr>
          <p:cNvPr id="1026" name="Object 2"/>
          <p:cNvGraphicFramePr>
            <a:graphicFrameLocks noChangeAspect="1"/>
          </p:cNvGraphicFramePr>
          <p:nvPr/>
        </p:nvGraphicFramePr>
        <p:xfrm>
          <a:off x="0" y="406400"/>
          <a:ext cx="9067800" cy="4749800"/>
        </p:xfrm>
        <a:graphic>
          <a:graphicData uri="http://schemas.openxmlformats.org/presentationml/2006/ole">
            <p:oleObj spid="_x0000_s1026" name="Chart" r:id="rId4" imgW="9067633" imgH="4753094" progId="MSGraph.Chart.8">
              <p:embed followColorScheme="full"/>
            </p:oleObj>
          </a:graphicData>
        </a:graphic>
      </p:graphicFrame>
      <p:sp>
        <p:nvSpPr>
          <p:cNvPr id="1030" name="Text Box 5"/>
          <p:cNvSpPr txBox="1">
            <a:spLocks noChangeArrowheads="1"/>
          </p:cNvSpPr>
          <p:nvPr/>
        </p:nvSpPr>
        <p:spPr bwMode="auto">
          <a:xfrm rot="16200000">
            <a:off x="-579437" y="2974975"/>
            <a:ext cx="1524000" cy="276225"/>
          </a:xfrm>
          <a:prstGeom prst="rect">
            <a:avLst/>
          </a:prstGeom>
          <a:noFill/>
          <a:ln w="9525">
            <a:noFill/>
            <a:miter lim="800000"/>
            <a:headEnd/>
            <a:tailEnd/>
          </a:ln>
        </p:spPr>
        <p:txBody>
          <a:bodyPr>
            <a:spAutoFit/>
          </a:bodyPr>
          <a:lstStyle/>
          <a:p>
            <a:pPr>
              <a:defRPr/>
            </a:pPr>
            <a:r>
              <a:rPr lang="en-US" sz="1200" dirty="0"/>
              <a:t># </a:t>
            </a:r>
            <a:r>
              <a:rPr lang="en-US" sz="1200" dirty="0">
                <a:latin typeface="+mj-lt"/>
              </a:rPr>
              <a:t>of Open DR’s</a:t>
            </a:r>
          </a:p>
        </p:txBody>
      </p:sp>
      <p:sp>
        <p:nvSpPr>
          <p:cNvPr id="1031" name="Rectangle 6"/>
          <p:cNvSpPr>
            <a:spLocks noChangeArrowheads="1"/>
          </p:cNvSpPr>
          <p:nvPr/>
        </p:nvSpPr>
        <p:spPr bwMode="auto">
          <a:xfrm>
            <a:off x="381000" y="5046663"/>
            <a:ext cx="4279900" cy="1531937"/>
          </a:xfrm>
          <a:prstGeom prst="rect">
            <a:avLst/>
          </a:prstGeom>
          <a:noFill/>
          <a:ln w="9525">
            <a:noFill/>
            <a:miter lim="800000"/>
            <a:headEnd/>
            <a:tailEnd/>
          </a:ln>
        </p:spPr>
        <p:txBody>
          <a:bodyPr/>
          <a:lstStyle/>
          <a:p>
            <a:pPr marL="171450" indent="-171450" algn="l">
              <a:spcBef>
                <a:spcPct val="20000"/>
              </a:spcBef>
              <a:buFont typeface="Arial" pitchFamily="34" charset="0"/>
              <a:buChar char="•"/>
              <a:tabLst>
                <a:tab pos="2743200" algn="l"/>
              </a:tabLst>
              <a:defRPr/>
            </a:pPr>
            <a:r>
              <a:rPr lang="en-US" sz="1200" dirty="0">
                <a:latin typeface="+mj-lt"/>
              </a:rPr>
              <a:t>    19 net DR increase, (</a:t>
            </a:r>
            <a:r>
              <a:rPr lang="en-US" sz="1200" dirty="0" err="1">
                <a:latin typeface="+mj-lt"/>
              </a:rPr>
              <a:t>v.s</a:t>
            </a:r>
            <a:r>
              <a:rPr lang="en-US" sz="1200" dirty="0">
                <a:latin typeface="+mj-lt"/>
              </a:rPr>
              <a:t>. 44 planned decrease)</a:t>
            </a:r>
          </a:p>
          <a:p>
            <a:pPr marL="171450" indent="-171450" algn="l">
              <a:spcBef>
                <a:spcPct val="20000"/>
              </a:spcBef>
              <a:buFont typeface="Arial" pitchFamily="34" charset="0"/>
              <a:buChar char="•"/>
              <a:tabLst>
                <a:tab pos="2743200" algn="l"/>
              </a:tabLst>
              <a:defRPr/>
            </a:pPr>
            <a:r>
              <a:rPr lang="en-US" sz="1200" dirty="0">
                <a:latin typeface="+mj-lt"/>
              </a:rPr>
              <a:t>     3 wk. rolling avg. = xx net decrease per week</a:t>
            </a:r>
          </a:p>
          <a:p>
            <a:pPr marL="171450" indent="-171450" algn="l">
              <a:spcBef>
                <a:spcPct val="20000"/>
              </a:spcBef>
              <a:buFont typeface="Arial" pitchFamily="34" charset="0"/>
              <a:buChar char="•"/>
              <a:tabLst>
                <a:tab pos="2743200" algn="l"/>
              </a:tabLst>
              <a:defRPr/>
            </a:pPr>
            <a:r>
              <a:rPr lang="en-US" sz="1200" dirty="0">
                <a:latin typeface="+mj-lt"/>
              </a:rPr>
              <a:t>    2.23 DR’s per person per week, for current wk.</a:t>
            </a:r>
          </a:p>
          <a:p>
            <a:pPr marL="762000" lvl="1" indent="-304800" algn="l">
              <a:spcBef>
                <a:spcPct val="20000"/>
              </a:spcBef>
              <a:buFontTx/>
              <a:buChar char="–"/>
              <a:tabLst>
                <a:tab pos="2743200" algn="l"/>
              </a:tabLst>
              <a:defRPr/>
            </a:pPr>
            <a:r>
              <a:rPr lang="en-US" sz="1200" dirty="0">
                <a:latin typeface="+mj-lt"/>
              </a:rPr>
              <a:t>1.41 wk. ending 04/22, 1.72 wk. ending 04/15</a:t>
            </a:r>
          </a:p>
          <a:p>
            <a:pPr marL="171450" lvl="1" indent="-171450" algn="l">
              <a:spcBef>
                <a:spcPct val="20000"/>
              </a:spcBef>
              <a:buFont typeface="Arial" pitchFamily="34" charset="0"/>
              <a:buChar char="•"/>
              <a:tabLst>
                <a:tab pos="2743200" algn="l"/>
              </a:tabLst>
              <a:defRPr/>
            </a:pPr>
            <a:r>
              <a:rPr lang="en-US" sz="1200" dirty="0">
                <a:latin typeface="+mj-lt"/>
              </a:rPr>
              <a:t>    Raytheon staff: 39 (unchanged from 6/28/10)</a:t>
            </a:r>
          </a:p>
          <a:p>
            <a:pPr marL="171450" lvl="1" indent="-171450" algn="l">
              <a:spcBef>
                <a:spcPct val="20000"/>
              </a:spcBef>
              <a:buFont typeface="Arial" pitchFamily="34" charset="0"/>
              <a:buChar char="•"/>
              <a:tabLst>
                <a:tab pos="2743200" algn="l"/>
              </a:tabLst>
              <a:defRPr/>
            </a:pPr>
            <a:r>
              <a:rPr lang="en-US" sz="1200" dirty="0">
                <a:latin typeface="+mj-lt"/>
              </a:rPr>
              <a:t>    87 DR’s fixed last week.  Avg. 70/wk, last 3 wks.</a:t>
            </a:r>
          </a:p>
          <a:p>
            <a:pPr marL="762000" lvl="1" indent="-304800" algn="l">
              <a:spcBef>
                <a:spcPct val="20000"/>
              </a:spcBef>
              <a:buFontTx/>
              <a:buChar char="–"/>
              <a:tabLst>
                <a:tab pos="2743200" algn="l"/>
              </a:tabLst>
              <a:defRPr/>
            </a:pPr>
            <a:r>
              <a:rPr lang="en-US" sz="1200" dirty="0">
                <a:latin typeface="+mj-lt"/>
              </a:rPr>
              <a:t>  55 wk. ending 04/22, 67 wk. ending 04/15</a:t>
            </a:r>
          </a:p>
        </p:txBody>
      </p:sp>
      <p:sp>
        <p:nvSpPr>
          <p:cNvPr id="1032" name="Text Box 7"/>
          <p:cNvSpPr txBox="1">
            <a:spLocks noChangeArrowheads="1"/>
          </p:cNvSpPr>
          <p:nvPr/>
        </p:nvSpPr>
        <p:spPr bwMode="auto">
          <a:xfrm>
            <a:off x="3173413" y="4826000"/>
            <a:ext cx="2225675" cy="276225"/>
          </a:xfrm>
          <a:prstGeom prst="rect">
            <a:avLst/>
          </a:prstGeom>
          <a:noFill/>
          <a:ln>
            <a:noFill/>
          </a:ln>
          <a:extLst>
            <a:ext uri="{909E8E84-426E-40DD-AFC4-6F175D3DCCD1}"/>
            <a:ext uri="{91240B29-F687-4F45-9708-019B960494DF}"/>
          </a:extLst>
        </p:spPr>
        <p:txBody>
          <a:bodyPr>
            <a:spAutoFit/>
          </a:bodyPr>
          <a:lstStyle>
            <a:lvl1pPr eaLnBrk="0" hangingPunct="0">
              <a:defRPr sz="2400">
                <a:solidFill>
                  <a:schemeClr val="tx1"/>
                </a:solidFill>
                <a:latin typeface="TradeGothicLHBoldExtended" pitchFamily="2" charset="0"/>
              </a:defRPr>
            </a:lvl1pPr>
            <a:lvl2pPr marL="742950" indent="-285750" eaLnBrk="0" hangingPunct="0">
              <a:defRPr sz="2400">
                <a:solidFill>
                  <a:schemeClr val="tx1"/>
                </a:solidFill>
                <a:latin typeface="TradeGothicLHBoldExtended" pitchFamily="2" charset="0"/>
              </a:defRPr>
            </a:lvl2pPr>
            <a:lvl3pPr marL="1143000" indent="-228600" eaLnBrk="0" hangingPunct="0">
              <a:defRPr sz="2400">
                <a:solidFill>
                  <a:schemeClr val="tx1"/>
                </a:solidFill>
                <a:latin typeface="TradeGothicLHBoldExtended" pitchFamily="2" charset="0"/>
              </a:defRPr>
            </a:lvl3pPr>
            <a:lvl4pPr marL="1600200" indent="-228600" eaLnBrk="0" hangingPunct="0">
              <a:defRPr sz="2400">
                <a:solidFill>
                  <a:schemeClr val="tx1"/>
                </a:solidFill>
                <a:latin typeface="TradeGothicLHBoldExtended" pitchFamily="2" charset="0"/>
              </a:defRPr>
            </a:lvl4pPr>
            <a:lvl5pPr marL="2057400" indent="-228600" eaLnBrk="0" hangingPunct="0">
              <a:defRPr sz="2400">
                <a:solidFill>
                  <a:schemeClr val="tx1"/>
                </a:solidFill>
                <a:latin typeface="TradeGothicLHBoldExtended" pitchFamily="2" charset="0"/>
              </a:defRPr>
            </a:lvl5pPr>
            <a:lvl6pPr marL="2514600" indent="-228600" algn="ctr" eaLnBrk="0" fontAlgn="base" hangingPunct="0">
              <a:spcBef>
                <a:spcPct val="0"/>
              </a:spcBef>
              <a:spcAft>
                <a:spcPct val="0"/>
              </a:spcAft>
              <a:defRPr sz="2400">
                <a:solidFill>
                  <a:schemeClr val="tx1"/>
                </a:solidFill>
                <a:latin typeface="TradeGothicLHBoldExtended" pitchFamily="2" charset="0"/>
              </a:defRPr>
            </a:lvl6pPr>
            <a:lvl7pPr marL="2971800" indent="-228600" algn="ctr" eaLnBrk="0" fontAlgn="base" hangingPunct="0">
              <a:spcBef>
                <a:spcPct val="0"/>
              </a:spcBef>
              <a:spcAft>
                <a:spcPct val="0"/>
              </a:spcAft>
              <a:defRPr sz="2400">
                <a:solidFill>
                  <a:schemeClr val="tx1"/>
                </a:solidFill>
                <a:latin typeface="TradeGothicLHBoldExtended" pitchFamily="2" charset="0"/>
              </a:defRPr>
            </a:lvl7pPr>
            <a:lvl8pPr marL="3429000" indent="-228600" algn="ctr" eaLnBrk="0" fontAlgn="base" hangingPunct="0">
              <a:spcBef>
                <a:spcPct val="0"/>
              </a:spcBef>
              <a:spcAft>
                <a:spcPct val="0"/>
              </a:spcAft>
              <a:defRPr sz="2400">
                <a:solidFill>
                  <a:schemeClr val="tx1"/>
                </a:solidFill>
                <a:latin typeface="TradeGothicLHBoldExtended" pitchFamily="2" charset="0"/>
              </a:defRPr>
            </a:lvl8pPr>
            <a:lvl9pPr marL="3886200" indent="-228600" algn="ctr" eaLnBrk="0" fontAlgn="base" hangingPunct="0">
              <a:spcBef>
                <a:spcPct val="0"/>
              </a:spcBef>
              <a:spcAft>
                <a:spcPct val="0"/>
              </a:spcAft>
              <a:defRPr sz="2400">
                <a:solidFill>
                  <a:schemeClr val="tx1"/>
                </a:solidFill>
                <a:latin typeface="TradeGothicLHBoldExtended" pitchFamily="2" charset="0"/>
              </a:defRPr>
            </a:lvl9pPr>
          </a:lstStyle>
          <a:p>
            <a:pPr eaLnBrk="1" hangingPunct="1">
              <a:defRPr/>
            </a:pPr>
            <a:r>
              <a:rPr lang="en-US" sz="1200" u="sng" dirty="0" smtClean="0">
                <a:latin typeface="+mj-lt"/>
              </a:rPr>
              <a:t>Actuals as of  (05/02/11</a:t>
            </a:r>
            <a:r>
              <a:rPr lang="en-US" sz="1200" u="sng" dirty="0" smtClean="0"/>
              <a:t>)</a:t>
            </a:r>
          </a:p>
        </p:txBody>
      </p:sp>
      <p:sp>
        <p:nvSpPr>
          <p:cNvPr id="1033" name="Rectangle 8"/>
          <p:cNvSpPr>
            <a:spLocks noChangeArrowheads="1"/>
          </p:cNvSpPr>
          <p:nvPr/>
        </p:nvSpPr>
        <p:spPr bwMode="auto">
          <a:xfrm>
            <a:off x="314325" y="4768850"/>
            <a:ext cx="8485188" cy="1901825"/>
          </a:xfrm>
          <a:prstGeom prst="rect">
            <a:avLst/>
          </a:prstGeom>
          <a:noFill/>
          <a:ln w="28575" algn="ctr">
            <a:solidFill>
              <a:schemeClr val="tx1"/>
            </a:solidFill>
            <a:miter lim="800000"/>
            <a:headEnd/>
            <a:tailEnd/>
          </a:ln>
        </p:spPr>
        <p:txBody>
          <a:bodyPr wrap="none" anchor="ctr"/>
          <a:lstStyle/>
          <a:p>
            <a:endParaRPr lang="en-US"/>
          </a:p>
        </p:txBody>
      </p:sp>
      <p:sp>
        <p:nvSpPr>
          <p:cNvPr id="1034" name="Rectangle 9"/>
          <p:cNvSpPr>
            <a:spLocks noChangeArrowheads="1"/>
          </p:cNvSpPr>
          <p:nvPr/>
        </p:nvSpPr>
        <p:spPr bwMode="auto">
          <a:xfrm>
            <a:off x="4594225" y="4830763"/>
            <a:ext cx="4117975" cy="1747837"/>
          </a:xfrm>
          <a:prstGeom prst="rect">
            <a:avLst/>
          </a:prstGeom>
          <a:noFill/>
          <a:ln w="9525">
            <a:noFill/>
            <a:miter lim="800000"/>
            <a:headEnd/>
            <a:tailEnd/>
          </a:ln>
        </p:spPr>
        <p:txBody>
          <a:bodyPr/>
          <a:lstStyle/>
          <a:p>
            <a:pPr marL="342900" indent="-342900" algn="l">
              <a:spcBef>
                <a:spcPct val="20000"/>
              </a:spcBef>
              <a:buFontTx/>
              <a:buChar char="•"/>
              <a:tabLst>
                <a:tab pos="2743200" algn="l"/>
              </a:tabLst>
              <a:defRPr/>
            </a:pPr>
            <a:endParaRPr lang="en-US" sz="1200" dirty="0"/>
          </a:p>
          <a:p>
            <a:pPr marL="342900" indent="-342900" algn="l">
              <a:spcBef>
                <a:spcPct val="20000"/>
              </a:spcBef>
              <a:buFontTx/>
              <a:buChar char="•"/>
              <a:tabLst>
                <a:tab pos="2743200" algn="l"/>
              </a:tabLst>
              <a:defRPr/>
            </a:pPr>
            <a:r>
              <a:rPr lang="en-US" sz="1200" dirty="0">
                <a:latin typeface="+mj-lt"/>
              </a:rPr>
              <a:t>29% rework rate (13 failed DR’s out of 45 tested)</a:t>
            </a:r>
          </a:p>
          <a:p>
            <a:pPr marL="762000" lvl="1" indent="-304800" algn="l">
              <a:spcBef>
                <a:spcPct val="20000"/>
              </a:spcBef>
              <a:buFontTx/>
              <a:buChar char="–"/>
              <a:tabLst>
                <a:tab pos="2743200" algn="l"/>
              </a:tabLst>
              <a:defRPr/>
            </a:pPr>
            <a:r>
              <a:rPr lang="en-US" sz="1200" dirty="0">
                <a:latin typeface="+mj-lt"/>
              </a:rPr>
              <a:t>10% wk. ending 04/22, 19% wk. ending 04/15</a:t>
            </a:r>
          </a:p>
          <a:p>
            <a:pPr marL="342900" indent="-342900" algn="l">
              <a:spcBef>
                <a:spcPct val="20000"/>
              </a:spcBef>
              <a:buFontTx/>
              <a:buChar char="•"/>
              <a:tabLst>
                <a:tab pos="2743200" algn="l"/>
              </a:tabLst>
              <a:defRPr/>
            </a:pPr>
            <a:r>
              <a:rPr lang="en-US" sz="1200" dirty="0">
                <a:latin typeface="+mj-lt"/>
              </a:rPr>
              <a:t>  9 New DR’s last week  Avg. 18/wk, last 3 wks</a:t>
            </a:r>
          </a:p>
          <a:p>
            <a:pPr marL="762000" lvl="1" indent="-304800" algn="l">
              <a:spcBef>
                <a:spcPct val="20000"/>
              </a:spcBef>
              <a:buFontTx/>
              <a:buChar char="–"/>
              <a:tabLst>
                <a:tab pos="2743200" algn="l"/>
              </a:tabLst>
              <a:defRPr/>
            </a:pPr>
            <a:r>
              <a:rPr lang="en-US" sz="1200" dirty="0">
                <a:latin typeface="+mj-lt"/>
              </a:rPr>
              <a:t>28 DRs wk ending 04/22, 16 DRs wk. ending 04/15</a:t>
            </a:r>
          </a:p>
        </p:txBody>
      </p:sp>
      <p:sp>
        <p:nvSpPr>
          <p:cNvPr id="1035" name="Line 10"/>
          <p:cNvSpPr>
            <a:spLocks noChangeShapeType="1"/>
          </p:cNvSpPr>
          <p:nvPr/>
        </p:nvSpPr>
        <p:spPr bwMode="auto">
          <a:xfrm flipV="1">
            <a:off x="1257300" y="3886200"/>
            <a:ext cx="0" cy="279400"/>
          </a:xfrm>
          <a:prstGeom prst="line">
            <a:avLst/>
          </a:prstGeom>
          <a:noFill/>
          <a:ln w="9525">
            <a:solidFill>
              <a:schemeClr val="tx1"/>
            </a:solidFill>
            <a:round/>
            <a:headEnd/>
            <a:tailEnd type="triangle" w="med" len="med"/>
          </a:ln>
        </p:spPr>
        <p:txBody>
          <a:bodyPr/>
          <a:lstStyle/>
          <a:p>
            <a:endParaRPr lang="en-US"/>
          </a:p>
        </p:txBody>
      </p:sp>
      <p:sp>
        <p:nvSpPr>
          <p:cNvPr id="1036" name="Text Box 11"/>
          <p:cNvSpPr txBox="1">
            <a:spLocks noChangeArrowheads="1"/>
          </p:cNvSpPr>
          <p:nvPr/>
        </p:nvSpPr>
        <p:spPr bwMode="auto">
          <a:xfrm>
            <a:off x="2116138" y="3487738"/>
            <a:ext cx="749300" cy="254000"/>
          </a:xfrm>
          <a:prstGeom prst="rect">
            <a:avLst/>
          </a:prstGeom>
          <a:noFill/>
          <a:ln w="9525" algn="ctr">
            <a:solidFill>
              <a:schemeClr val="tx1"/>
            </a:solidFill>
            <a:miter lim="800000"/>
            <a:headEnd/>
            <a:tailEnd/>
          </a:ln>
        </p:spPr>
        <p:txBody>
          <a:bodyPr wrap="none">
            <a:spAutoFit/>
          </a:bodyPr>
          <a:lstStyle/>
          <a:p>
            <a:r>
              <a:rPr lang="en-US" sz="1000"/>
              <a:t>FIT Tests</a:t>
            </a:r>
          </a:p>
        </p:txBody>
      </p:sp>
      <p:sp>
        <p:nvSpPr>
          <p:cNvPr id="1037" name="Line 12"/>
          <p:cNvSpPr>
            <a:spLocks noChangeShapeType="1"/>
          </p:cNvSpPr>
          <p:nvPr/>
        </p:nvSpPr>
        <p:spPr bwMode="auto">
          <a:xfrm flipV="1">
            <a:off x="1981200" y="3898900"/>
            <a:ext cx="0" cy="279400"/>
          </a:xfrm>
          <a:prstGeom prst="line">
            <a:avLst/>
          </a:prstGeom>
          <a:noFill/>
          <a:ln w="9525">
            <a:solidFill>
              <a:schemeClr val="tx1"/>
            </a:solidFill>
            <a:round/>
            <a:headEnd/>
            <a:tailEnd type="triangle" w="med" len="med"/>
          </a:ln>
        </p:spPr>
        <p:txBody>
          <a:bodyPr/>
          <a:lstStyle/>
          <a:p>
            <a:endParaRPr lang="en-US"/>
          </a:p>
        </p:txBody>
      </p:sp>
      <p:sp>
        <p:nvSpPr>
          <p:cNvPr id="1038" name="Line 13"/>
          <p:cNvSpPr>
            <a:spLocks noChangeShapeType="1"/>
          </p:cNvSpPr>
          <p:nvPr/>
        </p:nvSpPr>
        <p:spPr bwMode="auto">
          <a:xfrm flipV="1">
            <a:off x="2362200" y="3898900"/>
            <a:ext cx="0" cy="279400"/>
          </a:xfrm>
          <a:prstGeom prst="line">
            <a:avLst/>
          </a:prstGeom>
          <a:noFill/>
          <a:ln w="9525">
            <a:solidFill>
              <a:schemeClr val="tx1"/>
            </a:solidFill>
            <a:round/>
            <a:headEnd/>
            <a:tailEnd type="triangle" w="med" len="med"/>
          </a:ln>
        </p:spPr>
        <p:txBody>
          <a:bodyPr/>
          <a:lstStyle/>
          <a:p>
            <a:endParaRPr lang="en-US"/>
          </a:p>
        </p:txBody>
      </p:sp>
      <p:sp>
        <p:nvSpPr>
          <p:cNvPr id="1039" name="Line 14"/>
          <p:cNvSpPr>
            <a:spLocks noChangeShapeType="1"/>
          </p:cNvSpPr>
          <p:nvPr/>
        </p:nvSpPr>
        <p:spPr bwMode="auto">
          <a:xfrm flipV="1">
            <a:off x="3124200" y="3886200"/>
            <a:ext cx="0" cy="279400"/>
          </a:xfrm>
          <a:prstGeom prst="line">
            <a:avLst/>
          </a:prstGeom>
          <a:noFill/>
          <a:ln w="9525">
            <a:solidFill>
              <a:schemeClr val="tx1"/>
            </a:solidFill>
            <a:round/>
            <a:headEnd/>
            <a:tailEnd type="triangle" w="med" len="med"/>
          </a:ln>
        </p:spPr>
        <p:txBody>
          <a:bodyPr/>
          <a:lstStyle/>
          <a:p>
            <a:endParaRPr lang="en-US"/>
          </a:p>
        </p:txBody>
      </p:sp>
      <p:sp>
        <p:nvSpPr>
          <p:cNvPr id="1040" name="Line 15"/>
          <p:cNvSpPr>
            <a:spLocks noChangeShapeType="1"/>
          </p:cNvSpPr>
          <p:nvPr/>
        </p:nvSpPr>
        <p:spPr bwMode="auto">
          <a:xfrm flipV="1">
            <a:off x="3670300" y="3886200"/>
            <a:ext cx="0" cy="279400"/>
          </a:xfrm>
          <a:prstGeom prst="line">
            <a:avLst/>
          </a:prstGeom>
          <a:noFill/>
          <a:ln w="9525">
            <a:solidFill>
              <a:schemeClr val="tx1"/>
            </a:solidFill>
            <a:round/>
            <a:headEnd/>
            <a:tailEnd type="triangle" w="med" len="med"/>
          </a:ln>
        </p:spPr>
        <p:txBody>
          <a:bodyPr/>
          <a:lstStyle/>
          <a:p>
            <a:endParaRPr lang="en-US"/>
          </a:p>
        </p:txBody>
      </p:sp>
      <p:sp>
        <p:nvSpPr>
          <p:cNvPr id="1041" name="Line 16"/>
          <p:cNvSpPr>
            <a:spLocks noChangeShapeType="1"/>
          </p:cNvSpPr>
          <p:nvPr/>
        </p:nvSpPr>
        <p:spPr bwMode="auto">
          <a:xfrm flipV="1">
            <a:off x="4660900" y="3898900"/>
            <a:ext cx="0" cy="279400"/>
          </a:xfrm>
          <a:prstGeom prst="line">
            <a:avLst/>
          </a:prstGeom>
          <a:noFill/>
          <a:ln w="9525">
            <a:solidFill>
              <a:schemeClr val="tx1"/>
            </a:solidFill>
            <a:round/>
            <a:headEnd/>
            <a:tailEnd type="triangle" w="med" len="med"/>
          </a:ln>
        </p:spPr>
        <p:txBody>
          <a:bodyPr/>
          <a:lstStyle/>
          <a:p>
            <a:endParaRPr lang="en-US"/>
          </a:p>
        </p:txBody>
      </p:sp>
      <p:sp>
        <p:nvSpPr>
          <p:cNvPr id="1042" name="Oval 17"/>
          <p:cNvSpPr>
            <a:spLocks noChangeArrowheads="1"/>
          </p:cNvSpPr>
          <p:nvPr/>
        </p:nvSpPr>
        <p:spPr bwMode="auto">
          <a:xfrm>
            <a:off x="863600" y="3771900"/>
            <a:ext cx="4178300" cy="533400"/>
          </a:xfrm>
          <a:prstGeom prst="ellipse">
            <a:avLst/>
          </a:prstGeom>
          <a:noFill/>
          <a:ln w="9525" algn="ctr">
            <a:solidFill>
              <a:srgbClr val="339966"/>
            </a:solidFill>
            <a:round/>
            <a:headEnd/>
            <a:tailEnd/>
          </a:ln>
        </p:spPr>
        <p:txBody>
          <a:bodyPr wrap="none" anchor="ctr"/>
          <a:lstStyle/>
          <a:p>
            <a:endParaRPr lang="en-US"/>
          </a:p>
        </p:txBody>
      </p:sp>
      <p:sp>
        <p:nvSpPr>
          <p:cNvPr id="1043" name="Text Box 19"/>
          <p:cNvSpPr txBox="1">
            <a:spLocks noChangeArrowheads="1"/>
          </p:cNvSpPr>
          <p:nvPr/>
        </p:nvSpPr>
        <p:spPr bwMode="auto">
          <a:xfrm>
            <a:off x="6013450" y="3170238"/>
            <a:ext cx="1065213" cy="406400"/>
          </a:xfrm>
          <a:prstGeom prst="rect">
            <a:avLst/>
          </a:prstGeom>
          <a:noFill/>
          <a:ln w="9525" algn="ctr">
            <a:solidFill>
              <a:schemeClr val="tx1"/>
            </a:solidFill>
            <a:miter lim="800000"/>
            <a:headEnd/>
            <a:tailEnd/>
          </a:ln>
        </p:spPr>
        <p:txBody>
          <a:bodyPr wrap="none">
            <a:spAutoFit/>
          </a:bodyPr>
          <a:lstStyle/>
          <a:p>
            <a:r>
              <a:rPr lang="en-US" sz="1000"/>
              <a:t>System OT&amp;E </a:t>
            </a:r>
          </a:p>
          <a:p>
            <a:r>
              <a:rPr lang="en-US" sz="1000"/>
              <a:t>Test Periods</a:t>
            </a:r>
          </a:p>
        </p:txBody>
      </p:sp>
      <p:sp>
        <p:nvSpPr>
          <p:cNvPr id="1044" name="Oval 18"/>
          <p:cNvSpPr>
            <a:spLocks noChangeArrowheads="1"/>
          </p:cNvSpPr>
          <p:nvPr/>
        </p:nvSpPr>
        <p:spPr bwMode="auto">
          <a:xfrm>
            <a:off x="5102225" y="3790950"/>
            <a:ext cx="3384550" cy="533400"/>
          </a:xfrm>
          <a:prstGeom prst="ellipse">
            <a:avLst/>
          </a:prstGeom>
          <a:noFill/>
          <a:ln w="9525" algn="ctr">
            <a:solidFill>
              <a:srgbClr val="0000FF"/>
            </a:solidFill>
            <a:round/>
            <a:headEnd/>
            <a:tailEnd/>
          </a:ln>
        </p:spPr>
        <p:txBody>
          <a:bodyPr wrap="none" anchor="ctr"/>
          <a:lstStyle/>
          <a:p>
            <a:endParaRPr lang="en-US"/>
          </a:p>
        </p:txBody>
      </p:sp>
      <p:sp>
        <p:nvSpPr>
          <p:cNvPr id="1045" name="Line 20"/>
          <p:cNvSpPr>
            <a:spLocks noChangeShapeType="1"/>
          </p:cNvSpPr>
          <p:nvPr/>
        </p:nvSpPr>
        <p:spPr bwMode="auto">
          <a:xfrm flipV="1">
            <a:off x="5489575" y="3895725"/>
            <a:ext cx="0" cy="279400"/>
          </a:xfrm>
          <a:prstGeom prst="line">
            <a:avLst/>
          </a:prstGeom>
          <a:noFill/>
          <a:ln w="9525">
            <a:solidFill>
              <a:schemeClr val="tx1"/>
            </a:solidFill>
            <a:round/>
            <a:headEnd/>
            <a:tailEnd type="triangle" w="med" len="med"/>
          </a:ln>
        </p:spPr>
        <p:txBody>
          <a:bodyPr/>
          <a:lstStyle/>
          <a:p>
            <a:endParaRPr lang="en-US"/>
          </a:p>
        </p:txBody>
      </p:sp>
      <p:sp>
        <p:nvSpPr>
          <p:cNvPr id="1046" name="Line 21"/>
          <p:cNvSpPr>
            <a:spLocks noChangeShapeType="1"/>
          </p:cNvSpPr>
          <p:nvPr/>
        </p:nvSpPr>
        <p:spPr bwMode="auto">
          <a:xfrm flipV="1">
            <a:off x="6199188" y="3910013"/>
            <a:ext cx="0" cy="279400"/>
          </a:xfrm>
          <a:prstGeom prst="line">
            <a:avLst/>
          </a:prstGeom>
          <a:noFill/>
          <a:ln w="9525">
            <a:solidFill>
              <a:schemeClr val="tx1"/>
            </a:solidFill>
            <a:round/>
            <a:headEnd/>
            <a:tailEnd type="triangle" w="med" len="med"/>
          </a:ln>
        </p:spPr>
        <p:txBody>
          <a:bodyPr/>
          <a:lstStyle/>
          <a:p>
            <a:endParaRPr lang="en-US"/>
          </a:p>
        </p:txBody>
      </p:sp>
      <p:sp>
        <p:nvSpPr>
          <p:cNvPr id="1047" name="Line 22"/>
          <p:cNvSpPr>
            <a:spLocks noChangeShapeType="1"/>
          </p:cNvSpPr>
          <p:nvPr/>
        </p:nvSpPr>
        <p:spPr bwMode="auto">
          <a:xfrm flipV="1">
            <a:off x="6737350" y="3900488"/>
            <a:ext cx="0" cy="279400"/>
          </a:xfrm>
          <a:prstGeom prst="line">
            <a:avLst/>
          </a:prstGeom>
          <a:noFill/>
          <a:ln w="9525">
            <a:solidFill>
              <a:schemeClr val="tx1"/>
            </a:solidFill>
            <a:round/>
            <a:headEnd/>
            <a:tailEnd type="triangle" w="med" len="med"/>
          </a:ln>
        </p:spPr>
        <p:txBody>
          <a:bodyPr/>
          <a:lstStyle/>
          <a:p>
            <a:endParaRPr lang="en-US"/>
          </a:p>
        </p:txBody>
      </p:sp>
      <p:sp>
        <p:nvSpPr>
          <p:cNvPr id="1048" name="Line 23"/>
          <p:cNvSpPr>
            <a:spLocks noChangeShapeType="1"/>
          </p:cNvSpPr>
          <p:nvPr/>
        </p:nvSpPr>
        <p:spPr bwMode="auto">
          <a:xfrm flipV="1">
            <a:off x="7242175" y="3890963"/>
            <a:ext cx="0" cy="279400"/>
          </a:xfrm>
          <a:prstGeom prst="line">
            <a:avLst/>
          </a:prstGeom>
          <a:noFill/>
          <a:ln w="9525">
            <a:solidFill>
              <a:schemeClr val="tx1"/>
            </a:solidFill>
            <a:round/>
            <a:headEnd/>
            <a:tailEnd type="triangle" w="med" len="med"/>
          </a:ln>
        </p:spPr>
        <p:txBody>
          <a:bodyPr/>
          <a:lstStyle/>
          <a:p>
            <a:endParaRPr lang="en-US"/>
          </a:p>
        </p:txBody>
      </p:sp>
      <p:sp>
        <p:nvSpPr>
          <p:cNvPr id="1049" name="Line 25"/>
          <p:cNvSpPr>
            <a:spLocks noChangeShapeType="1"/>
          </p:cNvSpPr>
          <p:nvPr/>
        </p:nvSpPr>
        <p:spPr bwMode="auto">
          <a:xfrm flipV="1">
            <a:off x="7486650" y="3875088"/>
            <a:ext cx="0" cy="279400"/>
          </a:xfrm>
          <a:prstGeom prst="line">
            <a:avLst/>
          </a:prstGeom>
          <a:noFill/>
          <a:ln w="9525">
            <a:solidFill>
              <a:schemeClr val="tx1"/>
            </a:solidFill>
            <a:round/>
            <a:headEnd/>
            <a:tailEnd type="triangle" w="med" len="med"/>
          </a:ln>
        </p:spPr>
        <p:txBody>
          <a:bodyPr/>
          <a:lstStyle/>
          <a:p>
            <a:endParaRPr lang="en-US"/>
          </a:p>
        </p:txBody>
      </p:sp>
      <p:sp>
        <p:nvSpPr>
          <p:cNvPr id="1050" name="Line 26"/>
          <p:cNvSpPr>
            <a:spLocks noChangeShapeType="1"/>
          </p:cNvSpPr>
          <p:nvPr/>
        </p:nvSpPr>
        <p:spPr bwMode="auto">
          <a:xfrm flipV="1">
            <a:off x="7854950" y="3900488"/>
            <a:ext cx="0" cy="279400"/>
          </a:xfrm>
          <a:prstGeom prst="line">
            <a:avLst/>
          </a:prstGeom>
          <a:noFill/>
          <a:ln w="9525">
            <a:solidFill>
              <a:schemeClr val="tx1"/>
            </a:solidFill>
            <a:round/>
            <a:headEnd/>
            <a:tailEnd type="triangle" w="med" len="med"/>
          </a:ln>
        </p:spPr>
        <p:txBody>
          <a:bodyPr/>
          <a:lstStyle/>
          <a:p>
            <a:endParaRPr lang="en-US"/>
          </a:p>
        </p:txBody>
      </p:sp>
      <p:sp>
        <p:nvSpPr>
          <p:cNvPr id="1051" name="Line 28"/>
          <p:cNvSpPr>
            <a:spLocks noChangeShapeType="1"/>
          </p:cNvSpPr>
          <p:nvPr/>
        </p:nvSpPr>
        <p:spPr bwMode="auto">
          <a:xfrm flipV="1">
            <a:off x="8248650" y="3900488"/>
            <a:ext cx="0" cy="2794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lstStyle/>
          <a:p>
            <a:r>
              <a:rPr lang="en-US" sz="3200" smtClean="0">
                <a:solidFill>
                  <a:schemeClr val="tx2"/>
                </a:solidFill>
              </a:rPr>
              <a:t>AWIPS Technology Infusion</a:t>
            </a:r>
            <a:r>
              <a:rPr lang="en-US" sz="4800" smtClean="0">
                <a:solidFill>
                  <a:schemeClr val="tx2"/>
                </a:solidFill>
              </a:rPr>
              <a:t/>
            </a:r>
            <a:br>
              <a:rPr lang="en-US" sz="4800" smtClean="0">
                <a:solidFill>
                  <a:schemeClr val="tx2"/>
                </a:solidFill>
              </a:rPr>
            </a:br>
            <a:r>
              <a:rPr lang="en-US" sz="3200" smtClean="0">
                <a:solidFill>
                  <a:schemeClr val="tx2"/>
                </a:solidFill>
              </a:rPr>
              <a:t>Local Application Migration</a:t>
            </a:r>
          </a:p>
        </p:txBody>
      </p:sp>
      <p:sp>
        <p:nvSpPr>
          <p:cNvPr id="5" name="Date Placeholder 4"/>
          <p:cNvSpPr>
            <a:spLocks noGrp="1"/>
          </p:cNvSpPr>
          <p:nvPr>
            <p:ph type="dt" sz="quarter" idx="10"/>
          </p:nvPr>
        </p:nvSpPr>
        <p:spPr/>
        <p:txBody>
          <a:bodyPr/>
          <a:lstStyle/>
          <a:p>
            <a:pPr>
              <a:defRPr/>
            </a:pPr>
            <a:r>
              <a:rPr lang="en-US" smtClean="0"/>
              <a:t>                                                                               </a:t>
            </a:r>
            <a:endParaRPr lang="en-US"/>
          </a:p>
        </p:txBody>
      </p:sp>
      <p:sp>
        <p:nvSpPr>
          <p:cNvPr id="6" name="Slide Number Placeholder 5"/>
          <p:cNvSpPr>
            <a:spLocks noGrp="1"/>
          </p:cNvSpPr>
          <p:nvPr>
            <p:ph type="sldNum" sz="quarter" idx="11"/>
          </p:nvPr>
        </p:nvSpPr>
        <p:spPr/>
        <p:txBody>
          <a:bodyPr/>
          <a:lstStyle/>
          <a:p>
            <a:pPr>
              <a:defRPr/>
            </a:pPr>
            <a:fld id="{9A658F99-4996-402B-B109-61A3B712987B}" type="slidenum">
              <a:rPr lang="en-US" smtClean="0"/>
              <a:pPr>
                <a:defRPr/>
              </a:pPr>
              <a:t>14</a:t>
            </a:fld>
            <a:endParaRPr lang="en-US"/>
          </a:p>
        </p:txBody>
      </p:sp>
      <p:graphicFrame>
        <p:nvGraphicFramePr>
          <p:cNvPr id="2050" name="Object 6"/>
          <p:cNvGraphicFramePr>
            <a:graphicFrameLocks noGrp="1" noChangeAspect="1"/>
          </p:cNvGraphicFramePr>
          <p:nvPr/>
        </p:nvGraphicFramePr>
        <p:xfrm>
          <a:off x="457200" y="1455738"/>
          <a:ext cx="8229600" cy="2689225"/>
        </p:xfrm>
        <a:graphic>
          <a:graphicData uri="http://schemas.openxmlformats.org/presentationml/2006/ole">
            <p:oleObj spid="_x0000_s2050" name="Chart" r:id="rId3" imgW="10810851" imgH="4057507" progId="MSGraph.Chart.8">
              <p:embed followColorScheme="full"/>
            </p:oleObj>
          </a:graphicData>
        </a:graphic>
      </p:graphicFrame>
      <p:graphicFrame>
        <p:nvGraphicFramePr>
          <p:cNvPr id="8" name="Group 4"/>
          <p:cNvGraphicFramePr>
            <a:graphicFrameLocks noGrp="1"/>
          </p:cNvGraphicFramePr>
          <p:nvPr>
            <p:ph sz="half" idx="2"/>
          </p:nvPr>
        </p:nvGraphicFramePr>
        <p:xfrm>
          <a:off x="457200" y="4170363"/>
          <a:ext cx="8326193" cy="2619740"/>
        </p:xfrm>
        <a:graphic>
          <a:graphicData uri="http://schemas.openxmlformats.org/drawingml/2006/table">
            <a:tbl>
              <a:tblPr/>
              <a:tblGrid>
                <a:gridCol w="1850768"/>
                <a:gridCol w="972896"/>
                <a:gridCol w="1576246"/>
                <a:gridCol w="813010"/>
                <a:gridCol w="1420884"/>
                <a:gridCol w="1692389"/>
              </a:tblGrid>
              <a:tr h="346996">
                <a:tc rowSpan="2">
                  <a:txBody>
                    <a:bodyPr/>
                    <a:lstStyle/>
                    <a:p>
                      <a:pPr marL="0" marR="0" lvl="0" indent="0" algn="l"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solidFill>
                  </a:tcPr>
                </a:tc>
                <a:tc gridSpan="3">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Open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solidFill>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Cancel   (i.e. Dup, OBE)</a:t>
                      </a:r>
                      <a:endParaRPr kumimoji="0" lang="en-US" sz="1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solidFill>
                  </a:tcPr>
                </a:tc>
                <a:tc rowSpan="2">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Complete</a:t>
                      </a:r>
                      <a:r>
                        <a:rPr kumimoji="0" lang="en-US" sz="14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solidFill>
                  </a:tcPr>
                </a:tc>
              </a:tr>
              <a:tr h="702124">
                <a:tc vMerge="1">
                  <a:txBody>
                    <a:bodyPr/>
                    <a:lstStyle/>
                    <a:p>
                      <a:endParaRPr lang="en-US"/>
                    </a:p>
                  </a:txBody>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Total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In Progress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Test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vMerge="1">
                  <a:txBody>
                    <a:bodyPr/>
                    <a:lstStyle/>
                    <a:p>
                      <a:endParaRPr lang="en-US"/>
                    </a:p>
                  </a:txBody>
                  <a:tcPr/>
                </a:tc>
                <a:tc vMerge="1">
                  <a:txBody>
                    <a:bodyPr/>
                    <a:lstStyle/>
                    <a:p>
                      <a:endParaRPr lang="en-US"/>
                    </a:p>
                  </a:txBody>
                  <a:tcPr/>
                </a:tc>
              </a:tr>
              <a:tr h="489188">
                <a:tc>
                  <a:txBody>
                    <a:bodyPr/>
                    <a:lstStyle/>
                    <a:p>
                      <a:pPr marL="0" marR="0" lvl="0" indent="0" algn="l"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January 28, 2011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549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r>
              <a:tr h="498807">
                <a:tc>
                  <a:txBody>
                    <a:bodyPr/>
                    <a:lstStyle/>
                    <a:p>
                      <a:pPr marL="0" marR="0" lvl="0" indent="0" algn="l"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April 29, 2011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365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185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r>
              <a:tr h="346996">
                <a:tc>
                  <a:txBody>
                    <a:bodyPr/>
                    <a:lstStyle/>
                    <a:p>
                      <a:pPr marL="0" marR="0" lvl="0" indent="0" algn="l"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Net Change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- 184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c>
                  <a:txBody>
                    <a:bodyPr/>
                    <a:lstStyle/>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+172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FF"/>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1"/>
          <p:cNvSpPr txBox="1">
            <a:spLocks noGrp="1"/>
          </p:cNvSpPr>
          <p:nvPr/>
        </p:nvSpPr>
        <p:spPr bwMode="auto">
          <a:xfrm>
            <a:off x="685800" y="6248400"/>
            <a:ext cx="1905000" cy="457200"/>
          </a:xfrm>
          <a:prstGeom prst="rect">
            <a:avLst/>
          </a:prstGeom>
          <a:noFill/>
          <a:ln w="9525">
            <a:noFill/>
            <a:miter lim="800000"/>
            <a:headEnd/>
            <a:tailEnd/>
          </a:ln>
        </p:spPr>
        <p:txBody>
          <a:bodyPr/>
          <a:lstStyle/>
          <a:p>
            <a:fld id="{4221C9C4-27DA-4B06-A4EE-97DF02478DC7}" type="datetime1">
              <a:rPr lang="en-US" sz="1400">
                <a:solidFill>
                  <a:srgbClr val="000000"/>
                </a:solidFill>
                <a:ea typeface="ＭＳ Ｐゴシック" pitchFamily="34" charset="-128"/>
              </a:rPr>
              <a:pPr/>
              <a:t>5/13/2011</a:t>
            </a:fld>
            <a:endParaRPr lang="en-US" sz="1400">
              <a:solidFill>
                <a:srgbClr val="000000"/>
              </a:solidFill>
              <a:ea typeface="ＭＳ Ｐゴシック" pitchFamily="34" charset="-128"/>
            </a:endParaRPr>
          </a:p>
        </p:txBody>
      </p:sp>
      <p:sp>
        <p:nvSpPr>
          <p:cNvPr id="20483" name="Slide Number Placeholder 2"/>
          <p:cNvSpPr txBox="1">
            <a:spLocks noGrp="1"/>
          </p:cNvSpPr>
          <p:nvPr/>
        </p:nvSpPr>
        <p:spPr bwMode="auto">
          <a:xfrm>
            <a:off x="7239000" y="6400800"/>
            <a:ext cx="1905000" cy="457200"/>
          </a:xfrm>
          <a:prstGeom prst="rect">
            <a:avLst/>
          </a:prstGeom>
          <a:noFill/>
          <a:ln w="9525">
            <a:noFill/>
            <a:miter lim="800000"/>
            <a:headEnd/>
            <a:tailEnd/>
          </a:ln>
        </p:spPr>
        <p:txBody>
          <a:bodyPr anchor="b"/>
          <a:lstStyle/>
          <a:p>
            <a:pPr algn="r"/>
            <a:fld id="{8C9776EC-89F5-4E47-87C8-0E7B56D74540}" type="slidenum">
              <a:rPr lang="en-US" sz="800">
                <a:solidFill>
                  <a:srgbClr val="000000"/>
                </a:solidFill>
                <a:ea typeface="ＭＳ Ｐゴシック" pitchFamily="34" charset="-128"/>
              </a:rPr>
              <a:pPr algn="r"/>
              <a:t>15</a:t>
            </a:fld>
            <a:endParaRPr lang="en-US" sz="800">
              <a:solidFill>
                <a:srgbClr val="000000"/>
              </a:solidFill>
              <a:ea typeface="ＭＳ Ｐゴシック" pitchFamily="34" charset="-128"/>
            </a:endParaRPr>
          </a:p>
        </p:txBody>
      </p:sp>
      <p:sp>
        <p:nvSpPr>
          <p:cNvPr id="20484" name="Title 1"/>
          <p:cNvSpPr>
            <a:spLocks noGrp="1"/>
          </p:cNvSpPr>
          <p:nvPr>
            <p:ph type="title" idx="4294967295"/>
          </p:nvPr>
        </p:nvSpPr>
        <p:spPr>
          <a:xfrm>
            <a:off x="1485900" y="304800"/>
            <a:ext cx="6172200" cy="1143000"/>
          </a:xfrm>
          <a:solidFill>
            <a:srgbClr val="FFFFFF"/>
          </a:solidFill>
        </p:spPr>
        <p:txBody>
          <a:bodyPr/>
          <a:lstStyle/>
          <a:p>
            <a:r>
              <a:rPr lang="en-US" smtClean="0"/>
              <a:t>Current Full AWIPS II Migration Schedule</a:t>
            </a:r>
          </a:p>
        </p:txBody>
      </p:sp>
      <p:sp>
        <p:nvSpPr>
          <p:cNvPr id="20485" name="Slide Number Placeholder 3"/>
          <p:cNvSpPr txBox="1">
            <a:spLocks noGrp="1"/>
          </p:cNvSpPr>
          <p:nvPr/>
        </p:nvSpPr>
        <p:spPr bwMode="auto">
          <a:xfrm>
            <a:off x="7239000" y="6400800"/>
            <a:ext cx="1905000" cy="457200"/>
          </a:xfrm>
          <a:prstGeom prst="rect">
            <a:avLst/>
          </a:prstGeom>
          <a:noFill/>
          <a:ln w="9525">
            <a:noFill/>
            <a:miter lim="800000"/>
            <a:headEnd/>
            <a:tailEnd/>
          </a:ln>
        </p:spPr>
        <p:txBody>
          <a:bodyPr anchor="b"/>
          <a:lstStyle/>
          <a:p>
            <a:pPr algn="r"/>
            <a:endParaRPr lang="en-US" sz="1200">
              <a:solidFill>
                <a:srgbClr val="000000"/>
              </a:solidFill>
              <a:ea typeface="ＭＳ Ｐゴシック" pitchFamily="34" charset="-128"/>
            </a:endParaRPr>
          </a:p>
        </p:txBody>
      </p:sp>
      <p:sp>
        <p:nvSpPr>
          <p:cNvPr id="20486" name="Line 7"/>
          <p:cNvSpPr>
            <a:spLocks noChangeShapeType="1"/>
          </p:cNvSpPr>
          <p:nvPr/>
        </p:nvSpPr>
        <p:spPr bwMode="auto">
          <a:xfrm>
            <a:off x="228600" y="1447800"/>
            <a:ext cx="8686800" cy="0"/>
          </a:xfrm>
          <a:prstGeom prst="line">
            <a:avLst/>
          </a:prstGeom>
          <a:noFill/>
          <a:ln w="57150">
            <a:solidFill>
              <a:srgbClr val="FF0000"/>
            </a:solidFill>
            <a:round/>
            <a:headEnd/>
            <a:tailEnd/>
          </a:ln>
        </p:spPr>
        <p:txBody>
          <a:bodyPr/>
          <a:lstStyle/>
          <a:p>
            <a:endParaRPr lang="en-US"/>
          </a:p>
        </p:txBody>
      </p:sp>
      <p:pic>
        <p:nvPicPr>
          <p:cNvPr id="20487" name="Picture 11" descr="Roadmap4March2011.png"/>
          <p:cNvPicPr>
            <a:picLocks noChangeAspect="1"/>
          </p:cNvPicPr>
          <p:nvPr/>
        </p:nvPicPr>
        <p:blipFill>
          <a:blip r:embed="rId3" cstate="print"/>
          <a:srcRect/>
          <a:stretch>
            <a:fillRect/>
          </a:stretch>
        </p:blipFill>
        <p:spPr bwMode="auto">
          <a:xfrm>
            <a:off x="0" y="1447800"/>
            <a:ext cx="9096375" cy="5029200"/>
          </a:xfrm>
          <a:prstGeom prst="rect">
            <a:avLst/>
          </a:prstGeom>
          <a:noFill/>
          <a:ln w="9525">
            <a:noFill/>
            <a:miter lim="800000"/>
            <a:headEnd/>
            <a:tailEnd/>
          </a:ln>
        </p:spPr>
      </p:pic>
      <p:grpSp>
        <p:nvGrpSpPr>
          <p:cNvPr id="20488" name="Group 16"/>
          <p:cNvGrpSpPr>
            <a:grpSpLocks/>
          </p:cNvGrpSpPr>
          <p:nvPr/>
        </p:nvGrpSpPr>
        <p:grpSpPr bwMode="auto">
          <a:xfrm>
            <a:off x="5105400" y="1692275"/>
            <a:ext cx="1295400" cy="4876800"/>
            <a:chOff x="3168" y="1104"/>
            <a:chExt cx="816" cy="3408"/>
          </a:xfrm>
        </p:grpSpPr>
        <p:sp>
          <p:nvSpPr>
            <p:cNvPr id="20489" name="Line 12"/>
            <p:cNvSpPr>
              <a:spLocks noChangeShapeType="1"/>
            </p:cNvSpPr>
            <p:nvPr/>
          </p:nvSpPr>
          <p:spPr bwMode="auto">
            <a:xfrm>
              <a:off x="3600" y="1104"/>
              <a:ext cx="0" cy="3408"/>
            </a:xfrm>
            <a:prstGeom prst="line">
              <a:avLst/>
            </a:prstGeom>
            <a:noFill/>
            <a:ln w="19050">
              <a:solidFill>
                <a:srgbClr val="FF3300"/>
              </a:solidFill>
              <a:round/>
              <a:headEnd/>
              <a:tailEnd/>
            </a:ln>
          </p:spPr>
          <p:txBody>
            <a:bodyPr/>
            <a:lstStyle/>
            <a:p>
              <a:endParaRPr lang="en-US"/>
            </a:p>
          </p:txBody>
        </p:sp>
        <p:sp>
          <p:nvSpPr>
            <p:cNvPr id="20490" name="Text Box 11"/>
            <p:cNvSpPr txBox="1">
              <a:spLocks noChangeArrowheads="1"/>
            </p:cNvSpPr>
            <p:nvPr/>
          </p:nvSpPr>
          <p:spPr bwMode="auto">
            <a:xfrm>
              <a:off x="3168" y="1248"/>
              <a:ext cx="816" cy="231"/>
            </a:xfrm>
            <a:prstGeom prst="rect">
              <a:avLst/>
            </a:prstGeom>
            <a:solidFill>
              <a:schemeClr val="bg1"/>
            </a:solidFill>
            <a:ln w="25400">
              <a:solidFill>
                <a:srgbClr val="FF3300"/>
              </a:solidFill>
              <a:miter lim="800000"/>
              <a:headEnd/>
              <a:tailEnd/>
            </a:ln>
          </p:spPr>
          <p:txBody>
            <a:bodyPr>
              <a:spAutoFit/>
            </a:bodyPr>
            <a:lstStyle/>
            <a:p>
              <a:pPr>
                <a:spcBef>
                  <a:spcPct val="50000"/>
                </a:spcBef>
              </a:pPr>
              <a:r>
                <a:rPr lang="en-US" sz="1400" b="1">
                  <a:solidFill>
                    <a:srgbClr val="FF3300"/>
                  </a:solidFill>
                  <a:ea typeface="ＭＳ Ｐゴシック" pitchFamily="34" charset="-128"/>
                </a:rPr>
                <a:t>You are here</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NEXGEN &amp; 4D Cube</a:t>
            </a:r>
            <a:br>
              <a:rPr lang="en-US" smtClean="0"/>
            </a:br>
            <a:r>
              <a:rPr lang="en-US" smtClean="0"/>
              <a:t>Issues</a:t>
            </a:r>
          </a:p>
        </p:txBody>
      </p:sp>
      <p:sp>
        <p:nvSpPr>
          <p:cNvPr id="21507" name="Content Placeholder 2"/>
          <p:cNvSpPr>
            <a:spLocks noGrp="1"/>
          </p:cNvSpPr>
          <p:nvPr>
            <p:ph idx="1"/>
          </p:nvPr>
        </p:nvSpPr>
        <p:spPr/>
        <p:txBody>
          <a:bodyPr/>
          <a:lstStyle/>
          <a:p>
            <a:r>
              <a:rPr lang="en-US" smtClean="0"/>
              <a:t>Role of Forecasters “over the loop” given 5-15 minutes refresh rates?</a:t>
            </a:r>
          </a:p>
          <a:p>
            <a:r>
              <a:rPr lang="en-US" smtClean="0"/>
              <a:t>How to determine the Single Authoritative Source?</a:t>
            </a:r>
          </a:p>
          <a:p>
            <a:r>
              <a:rPr lang="en-US" smtClean="0"/>
              <a:t>Intended to be Open Source Project</a:t>
            </a:r>
          </a:p>
          <a:p>
            <a:r>
              <a:rPr lang="en-US" smtClean="0"/>
              <a:t>How will interface to external world be managed to other gov, private sector and academia?</a:t>
            </a:r>
          </a:p>
          <a:p>
            <a:r>
              <a:rPr lang="en-US" smtClean="0"/>
              <a:t>What role will Unidata have?</a:t>
            </a:r>
          </a:p>
          <a:p>
            <a:r>
              <a:rPr lang="en-US" smtClean="0"/>
              <a:t>How will AWIPS2 evolve into the 4D cube?</a:t>
            </a:r>
          </a:p>
          <a:p>
            <a:r>
              <a:rPr lang="en-US" smtClean="0"/>
              <a:t>Technical implementation schedules are budget dependent</a:t>
            </a:r>
          </a:p>
        </p:txBody>
      </p:sp>
      <p:sp>
        <p:nvSpPr>
          <p:cNvPr id="4" name="Date Placeholder 3"/>
          <p:cNvSpPr>
            <a:spLocks noGrp="1"/>
          </p:cNvSpPr>
          <p:nvPr>
            <p:ph type="dt" sz="quarter" idx="10"/>
          </p:nvPr>
        </p:nvSpPr>
        <p:spPr/>
        <p:txBody>
          <a:bodyPr/>
          <a:lstStyle/>
          <a:p>
            <a:pPr>
              <a:defRPr/>
            </a:pPr>
            <a:r>
              <a:rPr lang="en-US" smtClean="0"/>
              <a:t>                                                                               </a:t>
            </a:r>
            <a:endParaRPr lang="en-US"/>
          </a:p>
        </p:txBody>
      </p:sp>
      <p:sp>
        <p:nvSpPr>
          <p:cNvPr id="5" name="Slide Number Placeholder 4"/>
          <p:cNvSpPr>
            <a:spLocks noGrp="1"/>
          </p:cNvSpPr>
          <p:nvPr>
            <p:ph type="sldNum" sz="quarter" idx="11"/>
          </p:nvPr>
        </p:nvSpPr>
        <p:spPr/>
        <p:txBody>
          <a:bodyPr/>
          <a:lstStyle/>
          <a:p>
            <a:pPr>
              <a:defRPr/>
            </a:pPr>
            <a:fld id="{5D1F93F2-0758-4F3E-835E-B4C5E693F6A4}" type="slidenum">
              <a:rPr lang="en-US" smtClean="0"/>
              <a:pPr>
                <a:defRPr/>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a:t>                                                                               </a:t>
            </a:r>
          </a:p>
        </p:txBody>
      </p:sp>
      <p:sp>
        <p:nvSpPr>
          <p:cNvPr id="5" name="Slide Number Placeholder 4"/>
          <p:cNvSpPr>
            <a:spLocks noGrp="1"/>
          </p:cNvSpPr>
          <p:nvPr>
            <p:ph type="sldNum" sz="quarter" idx="11"/>
          </p:nvPr>
        </p:nvSpPr>
        <p:spPr/>
        <p:txBody>
          <a:bodyPr/>
          <a:lstStyle/>
          <a:p>
            <a:pPr>
              <a:defRPr/>
            </a:pPr>
            <a:fld id="{C35588D4-1F1F-408B-8B50-5AA27BCC31C2}" type="slidenum">
              <a:rPr lang="en-US"/>
              <a:pPr>
                <a:defRPr/>
              </a:pPr>
              <a:t>2</a:t>
            </a:fld>
            <a:endParaRPr lang="en-US"/>
          </a:p>
        </p:txBody>
      </p:sp>
      <p:sp>
        <p:nvSpPr>
          <p:cNvPr id="9220" name="Rectangle 2"/>
          <p:cNvSpPr>
            <a:spLocks noGrp="1" noChangeArrowheads="1"/>
          </p:cNvSpPr>
          <p:nvPr>
            <p:ph type="title"/>
          </p:nvPr>
        </p:nvSpPr>
        <p:spPr/>
        <p:txBody>
          <a:bodyPr/>
          <a:lstStyle/>
          <a:p>
            <a:pPr eaLnBrk="1" hangingPunct="1"/>
            <a:r>
              <a:rPr lang="en-US" b="0" smtClean="0"/>
              <a:t>Outline</a:t>
            </a:r>
          </a:p>
        </p:txBody>
      </p:sp>
      <p:sp>
        <p:nvSpPr>
          <p:cNvPr id="9221" name="Rectangle 3"/>
          <p:cNvSpPr>
            <a:spLocks noGrp="1" noChangeArrowheads="1"/>
          </p:cNvSpPr>
          <p:nvPr>
            <p:ph type="body" idx="1"/>
          </p:nvPr>
        </p:nvSpPr>
        <p:spPr>
          <a:xfrm>
            <a:off x="0" y="1676400"/>
            <a:ext cx="9051925" cy="4419600"/>
          </a:xfrm>
        </p:spPr>
        <p:txBody>
          <a:bodyPr/>
          <a:lstStyle/>
          <a:p>
            <a:pPr eaLnBrk="1" hangingPunct="1"/>
            <a:r>
              <a:rPr lang="en-US" sz="2400" smtClean="0"/>
              <a:t>NOAA Budget </a:t>
            </a:r>
          </a:p>
          <a:p>
            <a:pPr eaLnBrk="1" hangingPunct="1"/>
            <a:r>
              <a:rPr lang="en-US" sz="2400" smtClean="0"/>
              <a:t>NOAA Climate Service Status</a:t>
            </a:r>
          </a:p>
          <a:p>
            <a:pPr eaLnBrk="1" hangingPunct="1"/>
            <a:r>
              <a:rPr lang="en-US" sz="2400" smtClean="0"/>
              <a:t>NOAA Renewable Energy</a:t>
            </a:r>
          </a:p>
          <a:p>
            <a:pPr eaLnBrk="1" hangingPunct="1"/>
            <a:r>
              <a:rPr lang="en-US" sz="2400" smtClean="0"/>
              <a:t>MADIS Status</a:t>
            </a:r>
          </a:p>
          <a:p>
            <a:pPr eaLnBrk="1" hangingPunct="1"/>
            <a:r>
              <a:rPr lang="en-US" sz="2400" smtClean="0"/>
              <a:t>NWS Forum on Wireless Weather Services (June 28th)</a:t>
            </a:r>
          </a:p>
          <a:p>
            <a:pPr eaLnBrk="1" hangingPunct="1"/>
            <a:r>
              <a:rPr lang="en-US" sz="2400" smtClean="0"/>
              <a:t>NOAA Data Growth</a:t>
            </a:r>
          </a:p>
          <a:p>
            <a:pPr eaLnBrk="1" hangingPunct="1"/>
            <a:r>
              <a:rPr lang="en-US" sz="2400" smtClean="0"/>
              <a:t>AWIPS II</a:t>
            </a:r>
          </a:p>
          <a:p>
            <a:pPr eaLnBrk="1" hangingPunct="1"/>
            <a:r>
              <a:rPr lang="en-US" sz="2400" smtClean="0"/>
              <a:t>NEXGEN &amp; 4D Cube</a:t>
            </a:r>
            <a:r>
              <a:rPr lang="en-US" smtClean="0"/>
              <a:t/>
            </a:r>
            <a:br>
              <a:rPr lang="en-US" smtClean="0"/>
            </a:br>
            <a:endParaRPr lang="en-US" smtClean="0"/>
          </a:p>
          <a:p>
            <a:pPr eaLnBrk="1" hangingPunct="1">
              <a:buFontTx/>
              <a:buNone/>
            </a:pPr>
            <a:endParaRPr lang="en-US" smtClean="0"/>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NOAA Budget – FY 11</a:t>
            </a:r>
          </a:p>
        </p:txBody>
      </p:sp>
      <p:sp>
        <p:nvSpPr>
          <p:cNvPr id="10243" name="Content Placeholder 2"/>
          <p:cNvSpPr>
            <a:spLocks noGrp="1"/>
          </p:cNvSpPr>
          <p:nvPr>
            <p:ph idx="1"/>
          </p:nvPr>
        </p:nvSpPr>
        <p:spPr/>
        <p:txBody>
          <a:bodyPr/>
          <a:lstStyle/>
          <a:p>
            <a:r>
              <a:rPr lang="en-US" smtClean="0"/>
              <a:t>$ 4.5 Billion budget (year long CR, not line item budget)</a:t>
            </a:r>
          </a:p>
          <a:p>
            <a:r>
              <a:rPr lang="en-US" smtClean="0"/>
              <a:t>$ -1.0 Billion below President’s request</a:t>
            </a:r>
          </a:p>
          <a:p>
            <a:r>
              <a:rPr lang="en-US" smtClean="0"/>
              <a:t>$ - 227 Million below FY 10</a:t>
            </a:r>
          </a:p>
          <a:p>
            <a:r>
              <a:rPr lang="en-US" smtClean="0"/>
              <a:t>NOAA must submit a spend plan by June 15 to Congress</a:t>
            </a:r>
          </a:p>
          <a:p>
            <a:r>
              <a:rPr lang="en-US" smtClean="0"/>
              <a:t>Spend plan to address not receiving $1.1Billion for Joint Polar Satellite System</a:t>
            </a:r>
          </a:p>
          <a:p>
            <a:r>
              <a:rPr lang="en-US" smtClean="0"/>
              <a:t>Hall amendment – no funds may be used to implement, establish or create a NOAA Climate Service (limitation expires 09/30/11) </a:t>
            </a:r>
          </a:p>
          <a:p>
            <a:pPr lvl="1"/>
            <a:r>
              <a:rPr lang="en-US" smtClean="0"/>
              <a:t>Note a proposal to establish a NOAA Climate Service was part of President’s FY 12 budget submission</a:t>
            </a:r>
          </a:p>
        </p:txBody>
      </p:sp>
      <p:sp>
        <p:nvSpPr>
          <p:cNvPr id="4" name="Date Placeholder 3"/>
          <p:cNvSpPr>
            <a:spLocks noGrp="1"/>
          </p:cNvSpPr>
          <p:nvPr>
            <p:ph type="dt" sz="quarter" idx="10"/>
          </p:nvPr>
        </p:nvSpPr>
        <p:spPr/>
        <p:txBody>
          <a:bodyPr/>
          <a:lstStyle/>
          <a:p>
            <a:pPr>
              <a:defRPr/>
            </a:pPr>
            <a:r>
              <a:rPr lang="en-US" smtClean="0"/>
              <a:t>                                                                               </a:t>
            </a:r>
            <a:endParaRPr lang="en-US"/>
          </a:p>
        </p:txBody>
      </p:sp>
      <p:sp>
        <p:nvSpPr>
          <p:cNvPr id="5" name="Slide Number Placeholder 4"/>
          <p:cNvSpPr>
            <a:spLocks noGrp="1"/>
          </p:cNvSpPr>
          <p:nvPr>
            <p:ph type="sldNum" sz="quarter" idx="11"/>
          </p:nvPr>
        </p:nvSpPr>
        <p:spPr/>
        <p:txBody>
          <a:bodyPr/>
          <a:lstStyle/>
          <a:p>
            <a:pPr>
              <a:defRPr/>
            </a:pPr>
            <a:fld id="{E5311760-9078-4AC9-A639-4DF79B6DF452}"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NOAA Climate Service</a:t>
            </a:r>
          </a:p>
        </p:txBody>
      </p:sp>
      <p:sp>
        <p:nvSpPr>
          <p:cNvPr id="11267" name="Content Placeholder 2"/>
          <p:cNvSpPr>
            <a:spLocks noGrp="1"/>
          </p:cNvSpPr>
          <p:nvPr>
            <p:ph idx="1"/>
          </p:nvPr>
        </p:nvSpPr>
        <p:spPr>
          <a:xfrm>
            <a:off x="1181100" y="1143000"/>
            <a:ext cx="6724650" cy="274638"/>
          </a:xfrm>
        </p:spPr>
        <p:txBody>
          <a:bodyPr/>
          <a:lstStyle/>
          <a:p>
            <a:pPr>
              <a:spcAft>
                <a:spcPts val="1200"/>
              </a:spcAft>
              <a:buFontTx/>
              <a:buNone/>
            </a:pPr>
            <a:r>
              <a:rPr lang="en-US" sz="1600" b="1" smtClean="0">
                <a:solidFill>
                  <a:srgbClr val="0070C0"/>
                </a:solidFill>
                <a:latin typeface="Calibri" pitchFamily="34" charset="0"/>
              </a:rPr>
              <a:t>NCS Core Capability 1: Observing Systems, </a:t>
            </a:r>
            <a:r>
              <a:rPr lang="en-US" sz="1600" b="1" u="sng" smtClean="0">
                <a:solidFill>
                  <a:srgbClr val="0070C0"/>
                </a:solidFill>
                <a:latin typeface="Calibri" pitchFamily="34" charset="0"/>
              </a:rPr>
              <a:t>Data Stewardship</a:t>
            </a:r>
            <a:r>
              <a:rPr lang="en-US" sz="1600" b="1" smtClean="0">
                <a:solidFill>
                  <a:srgbClr val="0070C0"/>
                </a:solidFill>
                <a:latin typeface="Calibri" pitchFamily="34" charset="0"/>
              </a:rPr>
              <a:t>, and Monitoring</a:t>
            </a:r>
          </a:p>
          <a:p>
            <a:pPr>
              <a:buFontTx/>
              <a:buNone/>
            </a:pPr>
            <a:endParaRPr lang="en-US" smtClean="0"/>
          </a:p>
        </p:txBody>
      </p:sp>
      <p:sp>
        <p:nvSpPr>
          <p:cNvPr id="4" name="Date Placeholder 3"/>
          <p:cNvSpPr>
            <a:spLocks noGrp="1"/>
          </p:cNvSpPr>
          <p:nvPr>
            <p:ph type="dt" sz="quarter" idx="10"/>
          </p:nvPr>
        </p:nvSpPr>
        <p:spPr/>
        <p:txBody>
          <a:bodyPr/>
          <a:lstStyle/>
          <a:p>
            <a:pPr>
              <a:defRPr/>
            </a:pPr>
            <a:r>
              <a:rPr lang="en-US" smtClean="0"/>
              <a:t>                                                                               </a:t>
            </a:r>
            <a:endParaRPr lang="en-US"/>
          </a:p>
        </p:txBody>
      </p:sp>
      <p:sp>
        <p:nvSpPr>
          <p:cNvPr id="5" name="Slide Number Placeholder 4"/>
          <p:cNvSpPr>
            <a:spLocks noGrp="1"/>
          </p:cNvSpPr>
          <p:nvPr>
            <p:ph type="sldNum" sz="quarter" idx="11"/>
          </p:nvPr>
        </p:nvSpPr>
        <p:spPr/>
        <p:txBody>
          <a:bodyPr/>
          <a:lstStyle/>
          <a:p>
            <a:pPr>
              <a:defRPr/>
            </a:pPr>
            <a:fld id="{75B6B08C-367D-419A-8CA6-04C7CEBFD67D}" type="slidenum">
              <a:rPr lang="en-US" smtClean="0"/>
              <a:pPr>
                <a:defRPr/>
              </a:pPr>
              <a:t>4</a:t>
            </a:fld>
            <a:endParaRPr lang="en-US"/>
          </a:p>
        </p:txBody>
      </p:sp>
      <p:sp>
        <p:nvSpPr>
          <p:cNvPr id="11270" name="Rectangle 5"/>
          <p:cNvSpPr>
            <a:spLocks noChangeArrowheads="1"/>
          </p:cNvSpPr>
          <p:nvPr/>
        </p:nvSpPr>
        <p:spPr bwMode="auto">
          <a:xfrm>
            <a:off x="228600" y="1674813"/>
            <a:ext cx="8686800" cy="646112"/>
          </a:xfrm>
          <a:prstGeom prst="rect">
            <a:avLst/>
          </a:prstGeom>
          <a:noFill/>
          <a:ln w="9525">
            <a:noFill/>
            <a:miter lim="800000"/>
            <a:headEnd/>
            <a:tailEnd/>
          </a:ln>
        </p:spPr>
        <p:txBody>
          <a:bodyPr>
            <a:spAutoFit/>
          </a:bodyPr>
          <a:lstStyle/>
          <a:p>
            <a:pPr marL="176213" indent="-176213">
              <a:buFont typeface="Arial" charset="0"/>
              <a:buChar char="•"/>
              <a:tabLst>
                <a:tab pos="176213" algn="l"/>
              </a:tabLst>
            </a:pPr>
            <a:r>
              <a:rPr lang="en-US" sz="1800">
                <a:latin typeface="Calibri" pitchFamily="34" charset="0"/>
              </a:rPr>
              <a:t>NCS. users will obtain </a:t>
            </a:r>
            <a:r>
              <a:rPr lang="en-US" sz="1800" i="1">
                <a:latin typeface="Calibri" pitchFamily="34" charset="0"/>
              </a:rPr>
              <a:t>easy</a:t>
            </a:r>
            <a:r>
              <a:rPr lang="en-US" sz="1800">
                <a:latin typeface="Calibri" pitchFamily="34" charset="0"/>
              </a:rPr>
              <a:t> and </a:t>
            </a:r>
            <a:r>
              <a:rPr lang="en-US" sz="1800" i="1">
                <a:latin typeface="Calibri" pitchFamily="34" charset="0"/>
              </a:rPr>
              <a:t>timely</a:t>
            </a:r>
            <a:r>
              <a:rPr lang="en-US" sz="1800">
                <a:latin typeface="Calibri" pitchFamily="34" charset="0"/>
              </a:rPr>
              <a:t> </a:t>
            </a:r>
            <a:r>
              <a:rPr lang="en-US" sz="1800" i="1">
                <a:latin typeface="Calibri" pitchFamily="34" charset="0"/>
              </a:rPr>
              <a:t>access</a:t>
            </a:r>
            <a:r>
              <a:rPr lang="en-US" sz="1800">
                <a:latin typeface="Calibri" pitchFamily="34" charset="0"/>
              </a:rPr>
              <a:t> to the nation’s </a:t>
            </a:r>
            <a:r>
              <a:rPr lang="en-US" sz="1800" u="sng">
                <a:latin typeface="Calibri" pitchFamily="34" charset="0"/>
              </a:rPr>
              <a:t>trusted data and information</a:t>
            </a:r>
            <a:r>
              <a:rPr lang="en-US" sz="1800">
                <a:latin typeface="Calibri" pitchFamily="34" charset="0"/>
              </a:rPr>
              <a:t> about the current state of the climate system in context with the past</a:t>
            </a:r>
          </a:p>
        </p:txBody>
      </p:sp>
      <p:pic>
        <p:nvPicPr>
          <p:cNvPr id="11271" name="Picture 8" descr="Climatepage.jpg"/>
          <p:cNvPicPr>
            <a:picLocks noChangeAspect="1"/>
          </p:cNvPicPr>
          <p:nvPr/>
        </p:nvPicPr>
        <p:blipFill>
          <a:blip r:embed="rId3" cstate="print"/>
          <a:srcRect/>
          <a:stretch>
            <a:fillRect/>
          </a:stretch>
        </p:blipFill>
        <p:spPr bwMode="auto">
          <a:xfrm>
            <a:off x="533400" y="2514600"/>
            <a:ext cx="8001000" cy="3797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Renewable Energy</a:t>
            </a:r>
          </a:p>
        </p:txBody>
      </p:sp>
      <p:sp>
        <p:nvSpPr>
          <p:cNvPr id="13315" name="Content Placeholder 2"/>
          <p:cNvSpPr>
            <a:spLocks noGrp="1"/>
          </p:cNvSpPr>
          <p:nvPr>
            <p:ph idx="1"/>
          </p:nvPr>
        </p:nvSpPr>
        <p:spPr>
          <a:xfrm>
            <a:off x="0" y="1676400"/>
            <a:ext cx="9144000" cy="5029200"/>
          </a:xfrm>
        </p:spPr>
        <p:txBody>
          <a:bodyPr/>
          <a:lstStyle/>
          <a:p>
            <a:pPr>
              <a:defRPr/>
            </a:pPr>
            <a:r>
              <a:rPr lang="en-US" sz="2000" dirty="0" smtClean="0"/>
              <a:t>NOAA signed a MOU with Department of Energy (DOE) to spur collaborative work on weather-dependent and oceanic renewable energy.</a:t>
            </a:r>
          </a:p>
          <a:p>
            <a:pPr>
              <a:defRPr/>
            </a:pPr>
            <a:endParaRPr lang="en-US" sz="2000" dirty="0" smtClean="0"/>
          </a:p>
          <a:p>
            <a:pPr>
              <a:defRPr/>
            </a:pPr>
            <a:r>
              <a:rPr lang="en-US" sz="2000" dirty="0" smtClean="0"/>
              <a:t>DOE funding NOAA to perform the Wind Forecast Improvement Project (WFIP), a year long field campaign in northern Plains and west Texas starting this summer.</a:t>
            </a:r>
          </a:p>
          <a:p>
            <a:pPr marL="0" indent="0">
              <a:buFontTx/>
              <a:buNone/>
              <a:defRPr/>
            </a:pPr>
            <a:endParaRPr lang="en-US" sz="2000" dirty="0" smtClean="0"/>
          </a:p>
          <a:p>
            <a:pPr>
              <a:defRPr/>
            </a:pPr>
            <a:r>
              <a:rPr lang="en-US" sz="2000" dirty="0" smtClean="0"/>
              <a:t>NOAA has $2M in the FY12 Presidential Budget to perform studies on improving wind characterization and forecasts in the planetary boundary layer in support of wind energy. Additional field tests are expected (both onshore and offshore) as well as in complex terrain . </a:t>
            </a:r>
          </a:p>
          <a:p>
            <a:pPr marL="0" indent="0">
              <a:buFontTx/>
              <a:buNone/>
              <a:defRPr/>
            </a:pPr>
            <a:endParaRPr lang="en-US" sz="2000" dirty="0" smtClean="0"/>
          </a:p>
          <a:p>
            <a:pPr>
              <a:defRPr/>
            </a:pPr>
            <a:r>
              <a:rPr lang="en-US" sz="2000" dirty="0" smtClean="0"/>
              <a:t>NOAA and DOE issued a joint press release on a turbine wake study</a:t>
            </a:r>
            <a:r>
              <a:rPr lang="en-US" sz="2000" dirty="0" smtClean="0">
                <a:solidFill>
                  <a:srgbClr val="0000CC"/>
                </a:solidFill>
              </a:rPr>
              <a:t>: </a:t>
            </a:r>
            <a:r>
              <a:rPr lang="en-US" sz="2000" dirty="0" smtClean="0">
                <a:solidFill>
                  <a:srgbClr val="0000CC"/>
                </a:solidFill>
                <a:hlinkClick r:id="rId2"/>
              </a:rPr>
              <a:t>https://www.llnl.gov/news/newsreleases/2011/Apr/NR-11-04-06.html</a:t>
            </a:r>
            <a:r>
              <a:rPr lang="en-US" sz="2000" dirty="0" smtClean="0">
                <a:solidFill>
                  <a:srgbClr val="0000CC"/>
                </a:solidFill>
              </a:rPr>
              <a:t> </a:t>
            </a:r>
          </a:p>
          <a:p>
            <a:pPr marL="0" indent="0">
              <a:buFontTx/>
              <a:buNone/>
              <a:defRPr/>
            </a:pPr>
            <a:r>
              <a:rPr lang="en-US" dirty="0" smtClean="0"/>
              <a:t/>
            </a:r>
            <a:br>
              <a:rPr lang="en-US" dirty="0" smtClean="0"/>
            </a:br>
            <a:endParaRPr lang="en-US" dirty="0" smtClean="0"/>
          </a:p>
        </p:txBody>
      </p:sp>
      <p:sp>
        <p:nvSpPr>
          <p:cNvPr id="4" name="Date Placeholder 3"/>
          <p:cNvSpPr>
            <a:spLocks noGrp="1"/>
          </p:cNvSpPr>
          <p:nvPr>
            <p:ph type="dt" sz="quarter" idx="10"/>
          </p:nvPr>
        </p:nvSpPr>
        <p:spPr/>
        <p:txBody>
          <a:bodyPr/>
          <a:lstStyle/>
          <a:p>
            <a:pPr>
              <a:defRPr/>
            </a:pPr>
            <a:r>
              <a:rPr lang="en-US" smtClean="0"/>
              <a:t>                                                                               </a:t>
            </a:r>
            <a:endParaRPr lang="en-US"/>
          </a:p>
        </p:txBody>
      </p:sp>
      <p:sp>
        <p:nvSpPr>
          <p:cNvPr id="5" name="Slide Number Placeholder 4"/>
          <p:cNvSpPr>
            <a:spLocks noGrp="1"/>
          </p:cNvSpPr>
          <p:nvPr>
            <p:ph type="sldNum" sz="quarter" idx="11"/>
          </p:nvPr>
        </p:nvSpPr>
        <p:spPr/>
        <p:txBody>
          <a:bodyPr/>
          <a:lstStyle/>
          <a:p>
            <a:pPr>
              <a:defRPr/>
            </a:pPr>
            <a:fld id="{02663E79-E214-4D60-8C47-0E69F966AB52}"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Renewable Energy…cont’d</a:t>
            </a:r>
          </a:p>
        </p:txBody>
      </p:sp>
      <p:sp>
        <p:nvSpPr>
          <p:cNvPr id="13315" name="Content Placeholder 2"/>
          <p:cNvSpPr>
            <a:spLocks noGrp="1"/>
          </p:cNvSpPr>
          <p:nvPr>
            <p:ph idx="1"/>
          </p:nvPr>
        </p:nvSpPr>
        <p:spPr>
          <a:xfrm>
            <a:off x="0" y="1676400"/>
            <a:ext cx="9144000" cy="5029200"/>
          </a:xfrm>
        </p:spPr>
        <p:txBody>
          <a:bodyPr/>
          <a:lstStyle/>
          <a:p>
            <a:pPr>
              <a:defRPr/>
            </a:pPr>
            <a:r>
              <a:rPr lang="en-US" sz="2000" dirty="0" smtClean="0"/>
              <a:t>NOAA is involved in Renewable Energy across the spectrum of our capabilities:</a:t>
            </a:r>
          </a:p>
          <a:p>
            <a:pPr marL="0" indent="0">
              <a:buFontTx/>
              <a:buNone/>
              <a:defRPr/>
            </a:pPr>
            <a:r>
              <a:rPr lang="en-US" sz="2000" dirty="0" smtClean="0"/>
              <a:t/>
            </a:r>
            <a:br>
              <a:rPr lang="en-US" sz="2000" dirty="0" smtClean="0"/>
            </a:br>
            <a:r>
              <a:rPr lang="en-US" sz="2000" dirty="0" smtClean="0"/>
              <a:t>       - Participating in the Offshore permitting process which includes environmental assessments and protection of native species and habitats </a:t>
            </a:r>
          </a:p>
          <a:p>
            <a:pPr marL="0" indent="0">
              <a:buFontTx/>
              <a:buNone/>
              <a:defRPr/>
            </a:pPr>
            <a:r>
              <a:rPr lang="en-US" sz="2000" dirty="0" smtClean="0"/>
              <a:t/>
            </a:r>
            <a:br>
              <a:rPr lang="en-US" sz="2000" dirty="0" smtClean="0"/>
            </a:br>
            <a:r>
              <a:rPr lang="en-US" sz="2000" dirty="0" smtClean="0"/>
              <a:t>       - Research into improving characterization and prediction of onshore/offshore winds, solar, and marine hydrokinetics (e.g., power from waves, currents, tides) </a:t>
            </a:r>
          </a:p>
          <a:p>
            <a:pPr marL="0" indent="0">
              <a:buFontTx/>
              <a:buNone/>
              <a:defRPr/>
            </a:pPr>
            <a:r>
              <a:rPr lang="en-US" sz="2000" dirty="0" smtClean="0"/>
              <a:t/>
            </a:r>
            <a:br>
              <a:rPr lang="en-US" sz="2000" dirty="0" smtClean="0"/>
            </a:br>
            <a:r>
              <a:rPr lang="en-US" sz="2000" dirty="0" smtClean="0"/>
              <a:t>       - Provision of numerical forecasts that serve as the basis for private sector customization for power generation and integration decision making. </a:t>
            </a:r>
            <a:br>
              <a:rPr lang="en-US" sz="2000" dirty="0" smtClean="0"/>
            </a:br>
            <a:endParaRPr lang="en-US" sz="2000" dirty="0" smtClean="0"/>
          </a:p>
        </p:txBody>
      </p:sp>
      <p:sp>
        <p:nvSpPr>
          <p:cNvPr id="4" name="Date Placeholder 3"/>
          <p:cNvSpPr>
            <a:spLocks noGrp="1"/>
          </p:cNvSpPr>
          <p:nvPr>
            <p:ph type="dt" sz="quarter" idx="10"/>
          </p:nvPr>
        </p:nvSpPr>
        <p:spPr/>
        <p:txBody>
          <a:bodyPr/>
          <a:lstStyle/>
          <a:p>
            <a:pPr>
              <a:defRPr/>
            </a:pPr>
            <a:r>
              <a:rPr lang="en-US" smtClean="0">
                <a:solidFill>
                  <a:srgbClr val="000000"/>
                </a:solidFill>
              </a:rPr>
              <a:t>                                                                               </a:t>
            </a:r>
            <a:endParaRPr lang="en-US">
              <a:solidFill>
                <a:srgbClr val="000000"/>
              </a:solidFill>
            </a:endParaRPr>
          </a:p>
        </p:txBody>
      </p:sp>
      <p:sp>
        <p:nvSpPr>
          <p:cNvPr id="5" name="Slide Number Placeholder 4"/>
          <p:cNvSpPr>
            <a:spLocks noGrp="1"/>
          </p:cNvSpPr>
          <p:nvPr>
            <p:ph type="sldNum" sz="quarter" idx="11"/>
          </p:nvPr>
        </p:nvSpPr>
        <p:spPr/>
        <p:txBody>
          <a:bodyPr/>
          <a:lstStyle/>
          <a:p>
            <a:pPr>
              <a:defRPr/>
            </a:pPr>
            <a:fld id="{1DBF1365-3714-4E7A-8D23-2B0C3A7AD399}" type="slidenum">
              <a:rPr lang="en-US" smtClean="0">
                <a:solidFill>
                  <a:srgbClr val="000000"/>
                </a:solidFill>
              </a:rPr>
              <a:pPr>
                <a:defRPr/>
              </a:pPr>
              <a:t>6</a:t>
            </a:fld>
            <a:endParaRPr lang="en-US">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MADIS Status</a:t>
            </a:r>
          </a:p>
        </p:txBody>
      </p:sp>
      <p:sp>
        <p:nvSpPr>
          <p:cNvPr id="14339" name="Content Placeholder 2"/>
          <p:cNvSpPr>
            <a:spLocks noGrp="1"/>
          </p:cNvSpPr>
          <p:nvPr>
            <p:ph idx="1"/>
          </p:nvPr>
        </p:nvSpPr>
        <p:spPr/>
        <p:txBody>
          <a:bodyPr/>
          <a:lstStyle/>
          <a:p>
            <a:r>
              <a:rPr lang="en-US" sz="2400" smtClean="0"/>
              <a:t>Initial Operating Capability (IOC) achieved by NWS in September, 2010.  </a:t>
            </a:r>
          </a:p>
          <a:p>
            <a:r>
              <a:rPr lang="en-US" sz="2400" smtClean="0"/>
              <a:t>IOC MADIS feed through NWS Telecommunications Operations Center (TOC) Gateway</a:t>
            </a:r>
            <a:endParaRPr lang="en-US" sz="1600" smtClean="0"/>
          </a:p>
          <a:p>
            <a:r>
              <a:rPr lang="en-US" sz="2400" smtClean="0"/>
              <a:t>Both NWS and GSD currently supporting MADIS feeds.  </a:t>
            </a:r>
          </a:p>
          <a:p>
            <a:r>
              <a:rPr lang="en-US" sz="2400" smtClean="0"/>
              <a:t>GSD running MADIS archives from 2001. </a:t>
            </a:r>
            <a:endParaRPr lang="en-US" sz="1600" smtClean="0"/>
          </a:p>
          <a:p>
            <a:r>
              <a:rPr lang="en-US" sz="2400" smtClean="0"/>
              <a:t>Complete transition of Full Operating Capability (FOC) to NWS in 2013-2015 (budget dependent)</a:t>
            </a:r>
            <a:endParaRPr lang="en-US" sz="1600" smtClean="0"/>
          </a:p>
          <a:p>
            <a:r>
              <a:rPr lang="en-US" sz="2400" smtClean="0"/>
              <a:t>FOC Archives in NCDC- seamless access</a:t>
            </a:r>
          </a:p>
        </p:txBody>
      </p:sp>
      <p:sp>
        <p:nvSpPr>
          <p:cNvPr id="4" name="Date Placeholder 3"/>
          <p:cNvSpPr>
            <a:spLocks noGrp="1"/>
          </p:cNvSpPr>
          <p:nvPr>
            <p:ph type="dt" sz="quarter" idx="10"/>
          </p:nvPr>
        </p:nvSpPr>
        <p:spPr/>
        <p:txBody>
          <a:bodyPr/>
          <a:lstStyle/>
          <a:p>
            <a:pPr>
              <a:defRPr/>
            </a:pPr>
            <a:r>
              <a:rPr lang="en-US" smtClean="0"/>
              <a:t>                                                                               </a:t>
            </a:r>
            <a:endParaRPr lang="en-US"/>
          </a:p>
        </p:txBody>
      </p:sp>
      <p:sp>
        <p:nvSpPr>
          <p:cNvPr id="5" name="Slide Number Placeholder 4"/>
          <p:cNvSpPr>
            <a:spLocks noGrp="1"/>
          </p:cNvSpPr>
          <p:nvPr>
            <p:ph type="sldNum" sz="quarter" idx="11"/>
          </p:nvPr>
        </p:nvSpPr>
        <p:spPr/>
        <p:txBody>
          <a:bodyPr/>
          <a:lstStyle/>
          <a:p>
            <a:pPr>
              <a:defRPr/>
            </a:pPr>
            <a:fld id="{94A5F50F-3914-490B-912E-58A721C2FD9C}"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3200" smtClean="0"/>
              <a:t>NWS Forum on Wireless </a:t>
            </a:r>
            <a:br>
              <a:rPr lang="en-US" sz="3200" smtClean="0"/>
            </a:br>
            <a:r>
              <a:rPr lang="en-US" sz="3200" smtClean="0"/>
              <a:t>Weather Services – June 28</a:t>
            </a:r>
          </a:p>
        </p:txBody>
      </p:sp>
      <p:sp>
        <p:nvSpPr>
          <p:cNvPr id="14339" name="Rectangle 3"/>
          <p:cNvSpPr>
            <a:spLocks noGrp="1" noChangeArrowheads="1"/>
          </p:cNvSpPr>
          <p:nvPr>
            <p:ph type="body" idx="1"/>
          </p:nvPr>
        </p:nvSpPr>
        <p:spPr>
          <a:xfrm>
            <a:off x="457200" y="1471613"/>
            <a:ext cx="8229600" cy="2341562"/>
          </a:xfrm>
        </p:spPr>
        <p:txBody>
          <a:bodyPr/>
          <a:lstStyle/>
          <a:p>
            <a:pPr>
              <a:buFontTx/>
              <a:buNone/>
              <a:defRPr/>
            </a:pPr>
            <a:r>
              <a:rPr lang="en-US" u="sng" dirty="0" smtClean="0"/>
              <a:t>Goals</a:t>
            </a:r>
          </a:p>
          <a:p>
            <a:pPr>
              <a:defRPr/>
            </a:pPr>
            <a:r>
              <a:rPr lang="en-US" sz="2000" dirty="0" smtClean="0"/>
              <a:t>Engage NWS, private sector, and core partners in discussions on how best to provide wireless environmental information services.</a:t>
            </a:r>
          </a:p>
          <a:p>
            <a:pPr>
              <a:defRPr/>
            </a:pPr>
            <a:r>
              <a:rPr lang="en-US" sz="2000" dirty="0" smtClean="0"/>
              <a:t>Solicit feedback on most appropriate role for NWS in providing wireless weather services.</a:t>
            </a:r>
          </a:p>
          <a:p>
            <a:pPr marL="0" indent="0">
              <a:buFontTx/>
              <a:buNone/>
              <a:defRPr/>
            </a:pPr>
            <a:endParaRPr lang="en-US" sz="2000" dirty="0" smtClean="0"/>
          </a:p>
          <a:p>
            <a:pPr>
              <a:buFontTx/>
              <a:buNone/>
              <a:defRPr/>
            </a:pPr>
            <a:r>
              <a:rPr lang="en-US" u="sng" dirty="0" smtClean="0"/>
              <a:t>Discussion Areas</a:t>
            </a:r>
          </a:p>
          <a:p>
            <a:pPr>
              <a:defRPr/>
            </a:pPr>
            <a:r>
              <a:rPr lang="en-US" sz="2000" dirty="0" smtClean="0"/>
              <a:t>How can the enterprise best serve the needs of NWS core partners?</a:t>
            </a:r>
          </a:p>
          <a:p>
            <a:pPr>
              <a:defRPr/>
            </a:pPr>
            <a:r>
              <a:rPr lang="en-US" sz="2000" dirty="0" smtClean="0"/>
              <a:t>How can the enterprise best serve the needs of general public?</a:t>
            </a:r>
          </a:p>
          <a:p>
            <a:pPr>
              <a:defRPr/>
            </a:pPr>
            <a:r>
              <a:rPr lang="en-US" sz="2000" dirty="0" smtClean="0"/>
              <a:t>What does the private sector need from NWS to support development of low cost wireless weather services?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1"/>
          <p:cNvSpPr>
            <a:spLocks noGrp="1" noChangeArrowheads="1"/>
          </p:cNvSpPr>
          <p:nvPr>
            <p:ph type="title"/>
          </p:nvPr>
        </p:nvSpPr>
        <p:spPr>
          <a:xfrm>
            <a:off x="457200" y="152400"/>
            <a:ext cx="8229600" cy="1143000"/>
          </a:xfrm>
        </p:spPr>
        <p:txBody>
          <a:bodyPr/>
          <a:lstStyle/>
          <a:p>
            <a:pPr eaLnBrk="1" hangingPunct="1"/>
            <a:r>
              <a:rPr lang="en-US" sz="3200" smtClean="0"/>
              <a:t>Current and Future </a:t>
            </a:r>
            <a:br>
              <a:rPr lang="en-US" sz="3200" smtClean="0"/>
            </a:br>
            <a:r>
              <a:rPr lang="en-US" sz="3200" smtClean="0"/>
              <a:t>NOAA Data Rates</a:t>
            </a:r>
          </a:p>
        </p:txBody>
      </p:sp>
      <p:graphicFrame>
        <p:nvGraphicFramePr>
          <p:cNvPr id="3240" name="Group 168"/>
          <p:cNvGraphicFramePr>
            <a:graphicFrameLocks noGrp="1"/>
          </p:cNvGraphicFramePr>
          <p:nvPr>
            <p:ph idx="1"/>
          </p:nvPr>
        </p:nvGraphicFramePr>
        <p:xfrm>
          <a:off x="381000" y="1558925"/>
          <a:ext cx="8534400" cy="5429061"/>
        </p:xfrm>
        <a:graphic>
          <a:graphicData uri="http://schemas.openxmlformats.org/drawingml/2006/table">
            <a:tbl>
              <a:tblPr/>
              <a:tblGrid>
                <a:gridCol w="1219200"/>
                <a:gridCol w="1447800"/>
                <a:gridCol w="1447800"/>
                <a:gridCol w="1295400"/>
                <a:gridCol w="1295400"/>
                <a:gridCol w="1828800"/>
              </a:tblGrid>
              <a:tr h="557794">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Gill Sans MT"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69696"/>
                    </a:solid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Today’s Data Rates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Future Data Rates </a:t>
                      </a:r>
                      <a:r>
                        <a:rPr kumimoji="0" lang="en-US" sz="1600" b="0" i="1" u="none" strike="noStrike" cap="none" normalizeH="0" baseline="0" smtClean="0">
                          <a:ln>
                            <a:noFill/>
                          </a:ln>
                          <a:solidFill>
                            <a:schemeClr val="tx1"/>
                          </a:solidFill>
                          <a:effectLst/>
                          <a:latin typeface="Gill Sans MT" pitchFamily="34" charset="0"/>
                        </a:rPr>
                        <a:t>(projected)</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Gill Sans MT"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Gill Sans MT"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Notes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7075">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Total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Available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Total on AWIPS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Total Available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Gill Sans MT" pitchFamily="34" charset="0"/>
                        </a:rPr>
                        <a:t>Total on AWIPS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9636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Gill Sans MT" pitchFamily="34" charset="0"/>
                        </a:rPr>
                        <a:t>Satellite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Gill Sans MT"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86 Mbps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smtClean="0">
                        <a:ln>
                          <a:noFill/>
                        </a:ln>
                        <a:solidFill>
                          <a:schemeClr val="tx1"/>
                        </a:solidFill>
                        <a:effectLst/>
                        <a:latin typeface="Gill Sans MT"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1.5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741 Mbps</a:t>
                      </a:r>
                      <a:br>
                        <a:rPr kumimoji="0" lang="en-US" sz="1400" b="0" i="0" u="none" strike="noStrike" cap="none" normalizeH="0" baseline="0" smtClean="0">
                          <a:ln>
                            <a:noFill/>
                          </a:ln>
                          <a:solidFill>
                            <a:schemeClr val="tx1"/>
                          </a:solidFill>
                          <a:effectLst/>
                          <a:latin typeface="Gill Sans MT" pitchFamily="34" charset="0"/>
                        </a:rPr>
                      </a:br>
                      <a:r>
                        <a:rPr kumimoji="0" lang="en-US" sz="1400" b="0" i="0" u="none" strike="noStrike" cap="none" normalizeH="0" baseline="0" smtClean="0">
                          <a:ln>
                            <a:noFill/>
                          </a:ln>
                          <a:solidFill>
                            <a:schemeClr val="tx1"/>
                          </a:solidFill>
                          <a:effectLst/>
                          <a:latin typeface="Gill Sans MT" pitchFamily="34" charset="0"/>
                        </a:rPr>
                        <a:t>500 Mbps</a:t>
                      </a:r>
                      <a:br>
                        <a:rPr kumimoji="0" lang="en-US" sz="1400" b="0" i="0" u="none" strike="noStrike" cap="none" normalizeH="0" baseline="0" smtClean="0">
                          <a:ln>
                            <a:noFill/>
                          </a:ln>
                          <a:solidFill>
                            <a:schemeClr val="tx1"/>
                          </a:solidFill>
                          <a:effectLst/>
                          <a:latin typeface="Gill Sans MT" pitchFamily="34" charset="0"/>
                        </a:rPr>
                      </a:br>
                      <a:r>
                        <a:rPr kumimoji="0" lang="en-US" sz="1400" b="0" i="0" u="none" strike="noStrike" cap="none" normalizeH="0" baseline="0" smtClean="0">
                          <a:ln>
                            <a:noFill/>
                          </a:ln>
                          <a:solidFill>
                            <a:schemeClr val="tx1"/>
                          </a:solidFill>
                          <a:effectLst/>
                          <a:latin typeface="Gill Sans MT" pitchFamily="34" charset="0"/>
                        </a:rPr>
                        <a:t>500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4.5 Mbps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23 Mbps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21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Gill Sans MT" pitchFamily="34" charset="0"/>
                        </a:rPr>
                        <a:t>NPP/JPSS (2011)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Gill Sans MT" pitchFamily="34" charset="0"/>
                        </a:rPr>
                        <a:t>GOES-R (2015)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Gill Sans MT" pitchFamily="34" charset="0"/>
                        </a:rPr>
                        <a:t>GOES-S (2016)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3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Gill Sans MT" pitchFamily="34" charset="0"/>
                        </a:rPr>
                        <a:t>Model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68 Mbps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Gill Sans MT"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6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612 Mbps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Gill Sans MT"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40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Up to 3x every 3 yrs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7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Gill Sans MT" pitchFamily="34" charset="0"/>
                        </a:rPr>
                        <a:t>Radar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3.9 Mbps (Lev 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2 Mbps (Lev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2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9 Mbps (Lev 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9 Mbps (Lev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3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Dual Pol (2011)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5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Gill Sans MT" pitchFamily="34" charset="0"/>
                        </a:rPr>
                        <a:t>Other (e.g. mesonets)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0.4 Mbps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Gill Sans MT"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0.3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0.5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0.4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Gill Sans MT" pitchFamily="34" charset="0"/>
                        </a:rPr>
                        <a:t>Non specific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2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Gill Sans MT" pitchFamily="34" charset="0"/>
                        </a:rPr>
                        <a:t>Total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Gill Sans MT" pitchFamily="34" charset="0"/>
                        </a:rPr>
                        <a:t>160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Gill Sans MT" pitchFamily="34" charset="0"/>
                        </a:rPr>
                        <a:t>10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Gill Sans MT" pitchFamily="34" charset="0"/>
                        </a:rPr>
                        <a:t>2372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Gill Sans MT" pitchFamily="34" charset="0"/>
                        </a:rPr>
                        <a:t>92 Mbps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Gill Sans MT"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69696"/>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adeGothicLHBoldExtended"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adeGothicLHBoldExtended" pitchFamily="2"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adeGothicLHBoldExtended"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adeGothicLHBoldExtended" pitchFamily="2"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30149</TotalTime>
  <Words>1342</Words>
  <Application>Microsoft Office PowerPoint</Application>
  <PresentationFormat>On-screen Show (4:3)</PresentationFormat>
  <Paragraphs>258</Paragraphs>
  <Slides>16</Slides>
  <Notes>7</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16</vt:i4>
      </vt:variant>
    </vt:vector>
  </HeadingPairs>
  <TitlesOfParts>
    <vt:vector size="27" baseType="lpstr">
      <vt:lpstr>TradeGothicLHBoldExtended</vt:lpstr>
      <vt:lpstr>Arial</vt:lpstr>
      <vt:lpstr>Times New Roman</vt:lpstr>
      <vt:lpstr>Wingdings</vt:lpstr>
      <vt:lpstr>Calibri</vt:lpstr>
      <vt:lpstr>Gill Sans MT</vt:lpstr>
      <vt:lpstr>Arial Narrow</vt:lpstr>
      <vt:lpstr>ＭＳ Ｐゴシック</vt:lpstr>
      <vt:lpstr>Default Design</vt:lpstr>
      <vt:lpstr>1_Default Design</vt:lpstr>
      <vt:lpstr>Chart</vt:lpstr>
      <vt:lpstr>Slide 1</vt:lpstr>
      <vt:lpstr>Outline</vt:lpstr>
      <vt:lpstr>NOAA Budget – FY 11</vt:lpstr>
      <vt:lpstr>NOAA Climate Service</vt:lpstr>
      <vt:lpstr>Renewable Energy</vt:lpstr>
      <vt:lpstr>Renewable Energy…cont’d</vt:lpstr>
      <vt:lpstr>MADIS Status</vt:lpstr>
      <vt:lpstr>NWS Forum on Wireless  Weather Services – June 28</vt:lpstr>
      <vt:lpstr>Current and Future  NOAA Data Rates</vt:lpstr>
      <vt:lpstr>Data Requirements Assumptions</vt:lpstr>
      <vt:lpstr>Slide 11</vt:lpstr>
      <vt:lpstr>WFO AWIPS Status</vt:lpstr>
      <vt:lpstr>Slide 13</vt:lpstr>
      <vt:lpstr>AWIPS Technology Infusion Local Application Migration</vt:lpstr>
      <vt:lpstr>Current Full AWIPS II Migration Schedule</vt:lpstr>
      <vt:lpstr>NEXGEN &amp; 4D Cube Issues</vt:lpstr>
    </vt:vector>
  </TitlesOfParts>
  <Manager>Paul Hirschburg</Manager>
  <Company>NOAA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IUOS (NEC Format)</dc:title>
  <dc:creator>David Helms</dc:creator>
  <cp:lastModifiedBy>Linda Miller</cp:lastModifiedBy>
  <cp:revision>694</cp:revision>
  <cp:lastPrinted>2011-05-12T13:32:09Z</cp:lastPrinted>
  <dcterms:created xsi:type="dcterms:W3CDTF">2003-08-07T18:06:43Z</dcterms:created>
  <dcterms:modified xsi:type="dcterms:W3CDTF">2011-05-13T13:09:33Z</dcterms:modified>
</cp:coreProperties>
</file>